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emf" ContentType="image/x-emf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3"/>
  </p:sldMasterIdLst>
  <p:notesMasterIdLst>
    <p:notesMasterId r:id="rId49"/>
  </p:notesMasterIdLst>
  <p:sldIdLst>
    <p:sldId id="256" r:id="rId4"/>
    <p:sldId id="997" r:id="rId5"/>
    <p:sldId id="259" r:id="rId6"/>
    <p:sldId id="261" r:id="rId7"/>
    <p:sldId id="1100" r:id="rId8"/>
    <p:sldId id="1382" r:id="rId9"/>
    <p:sldId id="1384" r:id="rId10"/>
    <p:sldId id="1385" r:id="rId11"/>
    <p:sldId id="1386" r:id="rId12"/>
    <p:sldId id="1387" r:id="rId13"/>
    <p:sldId id="1388" r:id="rId14"/>
    <p:sldId id="1389" r:id="rId15"/>
    <p:sldId id="1390" r:id="rId16"/>
    <p:sldId id="1391" r:id="rId17"/>
    <p:sldId id="1392" r:id="rId18"/>
    <p:sldId id="1393" r:id="rId19"/>
    <p:sldId id="1394" r:id="rId20"/>
    <p:sldId id="1395" r:id="rId21"/>
    <p:sldId id="1379" r:id="rId22"/>
    <p:sldId id="1383" r:id="rId23"/>
    <p:sldId id="1396" r:id="rId24"/>
    <p:sldId id="1397" r:id="rId25"/>
    <p:sldId id="1398" r:id="rId26"/>
    <p:sldId id="1399" r:id="rId27"/>
    <p:sldId id="1400" r:id="rId28"/>
    <p:sldId id="1401" r:id="rId29"/>
    <p:sldId id="1402" r:id="rId30"/>
    <p:sldId id="1403" r:id="rId31"/>
    <p:sldId id="1404" r:id="rId32"/>
    <p:sldId id="1405" r:id="rId33"/>
    <p:sldId id="1406" r:id="rId34"/>
    <p:sldId id="1407" r:id="rId35"/>
    <p:sldId id="1408" r:id="rId36"/>
    <p:sldId id="1410" r:id="rId37"/>
    <p:sldId id="1411" r:id="rId38"/>
    <p:sldId id="1415" r:id="rId39"/>
    <p:sldId id="1416" r:id="rId40"/>
    <p:sldId id="1417" r:id="rId41"/>
    <p:sldId id="1418" r:id="rId42"/>
    <p:sldId id="1419" r:id="rId43"/>
    <p:sldId id="1420" r:id="rId44"/>
    <p:sldId id="1421" r:id="rId45"/>
    <p:sldId id="1424" r:id="rId46"/>
    <p:sldId id="1423" r:id="rId47"/>
    <p:sldId id="1339" r:id="rId48"/>
    <p:sldId id="1184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921C56C-C475-4728-BC2B-5BA9EC2446C2}">
          <p14:sldIdLst>
            <p14:sldId id="256"/>
            <p14:sldId id="997"/>
            <p14:sldId id="259"/>
            <p14:sldId id="261"/>
          </p14:sldIdLst>
        </p14:section>
        <p14:section name="11.1" id="{363B489D-FF9E-45C9-87FB-577175253931}">
          <p14:sldIdLst>
            <p14:sldId id="1100"/>
            <p14:sldId id="1382"/>
          </p14:sldIdLst>
        </p14:section>
        <p14:section name="11.2" id="{442c9306-b805-44a7-84c3-6930f92fff93}">
          <p14:sldIdLst>
            <p14:sldId id="1384"/>
            <p14:sldId id="1386"/>
            <p14:sldId id="1388"/>
            <p14:sldId id="1389"/>
            <p14:sldId id="1390"/>
            <p14:sldId id="1391"/>
            <p14:sldId id="1392"/>
            <p14:sldId id="1393"/>
            <p14:sldId id="1394"/>
            <p14:sldId id="1385"/>
            <p14:sldId id="1387"/>
            <p14:sldId id="1395"/>
          </p14:sldIdLst>
        </p14:section>
        <p14:section name="11.3" id="{44d5eced-97b0-43ee-b555-fcae3b5087c4}">
          <p14:sldIdLst>
            <p14:sldId id="1379"/>
            <p14:sldId id="1383"/>
            <p14:sldId id="1396"/>
            <p14:sldId id="1397"/>
            <p14:sldId id="1398"/>
            <p14:sldId id="1399"/>
            <p14:sldId id="1400"/>
            <p14:sldId id="1401"/>
            <p14:sldId id="1402"/>
            <p14:sldId id="1403"/>
            <p14:sldId id="1404"/>
          </p14:sldIdLst>
        </p14:section>
        <p14:section name="11.4" id="{62e6bf12-60ee-4a53-9ade-94adecc3f97e}">
          <p14:sldIdLst>
            <p14:sldId id="1405"/>
            <p14:sldId id="1406"/>
            <p14:sldId id="1407"/>
            <p14:sldId id="1408"/>
            <p14:sldId id="1410"/>
            <p14:sldId id="1411"/>
            <p14:sldId id="1415"/>
            <p14:sldId id="1417"/>
            <p14:sldId id="1418"/>
            <p14:sldId id="1421"/>
            <p14:sldId id="1424"/>
            <p14:sldId id="1423"/>
            <p14:sldId id="1416"/>
            <p14:sldId id="1419"/>
            <p14:sldId id="1420"/>
          </p14:sldIdLst>
        </p14:section>
        <p14:section name="小结" id="{B8AC71C6-BBCC-43CB-B24D-F8CA7D5862BB}">
          <p14:sldIdLst>
            <p14:sldId id="1339"/>
            <p14:sldId id="118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84C6"/>
    <a:srgbClr val="2383C6"/>
    <a:srgbClr val="AED6EE"/>
    <a:srgbClr val="62B3E0"/>
    <a:srgbClr val="455052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4643"/>
  </p:normalViewPr>
  <p:slideViewPr>
    <p:cSldViewPr>
      <p:cViewPr varScale="1">
        <p:scale>
          <a:sx n="90" d="100"/>
          <a:sy n="90" d="100"/>
        </p:scale>
        <p:origin x="1176" y="90"/>
      </p:cViewPr>
      <p:guideLst>
        <p:guide orient="horz" pos="2133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notesMaster" Target="notesMasters/notesMaster1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13083333439706"/>
          <c:y val="0"/>
          <c:w val="0.586916666560294"/>
          <c:h val="0.92940445813120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AED6EE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rgbClr val="2484C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rgbClr val="AED6EE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rgbClr val="2383C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掌握知识</c:v>
                </c:pt>
                <c:pt idx="1">
                  <c:v>理解知识</c:v>
                </c:pt>
                <c:pt idx="2">
                  <c:v>熟悉知识</c:v>
                </c:pt>
                <c:pt idx="3">
                  <c:v>了解知识</c:v>
                </c:pt>
              </c:strCache>
            </c:strRef>
          </c:cat>
          <c:val>
            <c:numRef>
              <c:f>Sheet1!$B$2:$B$5</c:f>
              <c:numCache>
                <c:formatCode>g/"通""用""格""式"</c:formatCode>
                <c:ptCount val="4"/>
                <c:pt idx="0">
                  <c:v>2.5</c:v>
                </c:pt>
                <c:pt idx="1">
                  <c:v>2.5</c:v>
                </c:pt>
                <c:pt idx="2">
                  <c:v>2.5</c:v>
                </c:pt>
                <c:pt idx="3">
                  <c:v>2.5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C1225-7615-454C-9502-CA2C608313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6577A-CDAC-46EF-A095-B32E05E7038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" y="0"/>
            <a:ext cx="9058656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56B0-D9E9-4FFC-B50F-494BA0CB3E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3E29-8F0B-4753-A750-A1B5321555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56B0-D9E9-4FFC-B50F-494BA0CB3E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3E29-8F0B-4753-A750-A1B5321555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56B0-D9E9-4FFC-B50F-494BA0CB3E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3E29-8F0B-4753-A750-A1B5321555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56B0-D9E9-4FFC-B50F-494BA0CB3E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3E29-8F0B-4753-A750-A1B5321555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56B0-D9E9-4FFC-B50F-494BA0CB3E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3E29-8F0B-4753-A750-A1B5321555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56B0-D9E9-4FFC-B50F-494BA0CB3E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3E29-8F0B-4753-A750-A1B5321555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56B0-D9E9-4FFC-B50F-494BA0CB3E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3E29-8F0B-4753-A750-A1B5321555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56B0-D9E9-4FFC-B50F-494BA0CB3E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3E29-8F0B-4753-A750-A1B5321555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目录small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32865" y="295275"/>
            <a:ext cx="1788160" cy="5327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知识架构samll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920" y="322580"/>
            <a:ext cx="2473325" cy="5187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</p:spPr>
        <p:txBody>
          <a:bodyPr/>
          <a:lstStyle/>
          <a:p>
            <a:fld id="{7C9A9458-A01F-4F69-8319-255F668B23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</p:spPr>
        <p:txBody>
          <a:bodyPr/>
          <a:lstStyle/>
          <a:p>
            <a:fld id="{13BD5A1E-4BC5-40E2-B826-5B7CAE386440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4"/>
            <a:ext cx="9144000" cy="68549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56B0-D9E9-4FFC-B50F-494BA0CB3E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3E29-8F0B-4753-A750-A1B5321555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56B0-D9E9-4FFC-B50F-494BA0CB3E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3E29-8F0B-4753-A750-A1B5321555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D56B0-D9E9-4FFC-B50F-494BA0CB3E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53E29-8F0B-4753-A750-A1B5321555C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pic>
        <p:nvPicPr>
          <p:cNvPr id="2" name="图片 1" descr="图片22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D56B0-D9E9-4FFC-B50F-494BA0CB3E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53E29-8F0B-4753-A750-A1B5321555C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slide" Target="slide23.xml"/><Relationship Id="rId5" Type="http://schemas.openxmlformats.org/officeDocument/2006/relationships/slide" Target="slide26.xml"/><Relationship Id="rId4" Type="http://schemas.microsoft.com/office/2007/relationships/hdphoto" Target="../media/image24.wdp"/><Relationship Id="rId3" Type="http://schemas.openxmlformats.org/officeDocument/2006/relationships/image" Target="../media/image23.png"/><Relationship Id="rId2" Type="http://schemas.openxmlformats.org/officeDocument/2006/relationships/slide" Target="slide21.xml"/><Relationship Id="rId1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9.xml"/><Relationship Id="rId1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6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0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2"/>
          <p:cNvSpPr txBox="1"/>
          <p:nvPr/>
        </p:nvSpPr>
        <p:spPr bwMode="auto">
          <a:xfrm>
            <a:off x="2195830" y="2406015"/>
            <a:ext cx="5147310" cy="42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4550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b="1" dirty="0">
                <a:solidFill>
                  <a:srgbClr val="4550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b="1" dirty="0">
                <a:solidFill>
                  <a:srgbClr val="4550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数据分析案例</a:t>
            </a:r>
            <a:r>
              <a:rPr lang="en-US" altLang="zh-CN" sz="2000" b="1" dirty="0">
                <a:solidFill>
                  <a:srgbClr val="4550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4550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就业分析</a:t>
            </a:r>
            <a:endParaRPr lang="zh-CN" altLang="en-US" sz="2000" b="1" dirty="0">
              <a:solidFill>
                <a:srgbClr val="4550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7"/>
          <p:cNvSpPr>
            <a:spLocks noChangeArrowheads="1"/>
          </p:cNvSpPr>
          <p:nvPr/>
        </p:nvSpPr>
        <p:spPr bwMode="auto">
          <a:xfrm>
            <a:off x="978535" y="4421505"/>
            <a:ext cx="409765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550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项目案例分析</a:t>
            </a:r>
            <a:endParaRPr lang="zh-CN" altLang="en-US" dirty="0">
              <a:solidFill>
                <a:srgbClr val="45505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550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数据获取</a:t>
            </a:r>
            <a:endParaRPr lang="zh-CN" altLang="en-US" dirty="0">
              <a:solidFill>
                <a:srgbClr val="45505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7"/>
          <p:cNvSpPr>
            <a:spLocks noChangeArrowheads="1"/>
          </p:cNvSpPr>
          <p:nvPr/>
        </p:nvSpPr>
        <p:spPr bwMode="auto">
          <a:xfrm>
            <a:off x="5076190" y="4421505"/>
            <a:ext cx="3679825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550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数据处理</a:t>
            </a:r>
            <a:endParaRPr lang="zh-CN" altLang="en-US" dirty="0">
              <a:solidFill>
                <a:srgbClr val="45505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550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数据分析</a:t>
            </a:r>
            <a:endParaRPr lang="zh-CN" altLang="en-US" dirty="0">
              <a:solidFill>
                <a:srgbClr val="45505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11.2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数据获取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 F12 键调用浏览器控制台,查看数据加载的形式,如图所示。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1203" r="11998"/>
          <a:stretch>
            <a:fillRect/>
          </a:stretch>
        </p:blipFill>
        <p:spPr>
          <a:xfrm>
            <a:off x="2160270" y="2426335"/>
            <a:ext cx="4714240" cy="3202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11.2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数据获取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为了便于观察数据加载形式,需要单击浏览器控制台的 Clear 按钮,清空控制台加载的数据。清空后的控制台具体形式如图所示。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1998" r="11203"/>
          <a:stretch>
            <a:fillRect/>
          </a:stretch>
        </p:blipFill>
        <p:spPr>
          <a:xfrm>
            <a:off x="2426970" y="2810510"/>
            <a:ext cx="4576445" cy="3108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11.2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数据获取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由于千锋界面默认显示最新数据,所以只需要单击“六月”即可,单击后观察控制台变化,可以加载 xhr 文件的控制台,具体如图所示。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1901" r="12214"/>
          <a:stretch>
            <a:fillRect/>
          </a:stretch>
        </p:blipFill>
        <p:spPr>
          <a:xfrm>
            <a:off x="2336800" y="2737485"/>
            <a:ext cx="4441825" cy="3053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11.2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数据获取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 Name 栏数据下的文件,查看数据加载详情,如图所示。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1336" r="11420"/>
          <a:stretch>
            <a:fillRect/>
          </a:stretch>
        </p:blipFill>
        <p:spPr>
          <a:xfrm>
            <a:off x="2158365" y="2516505"/>
            <a:ext cx="4798060" cy="3240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11.2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数据获取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通过上述方式查看数据详情,可以看出数据的获取链接、服务器地址和响应端口。然后单击 Preview 按钮进行数据预览,如图所示。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1203" r="11781"/>
          <a:stretch>
            <a:fillRect/>
          </a:stretch>
        </p:blipFill>
        <p:spPr>
          <a:xfrm>
            <a:off x="2019935" y="2788920"/>
            <a:ext cx="4699000" cy="3183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11.2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数据获取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单击数据中的 student 将数据展开,如图所示。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1998" r="10987"/>
          <a:stretch>
            <a:fillRect/>
          </a:stretch>
        </p:blipFill>
        <p:spPr>
          <a:xfrm>
            <a:off x="2146300" y="2358390"/>
            <a:ext cx="4759325" cy="3223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11.2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数据获取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1402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获取数据源并保存到 data.json 文件中,具体过程如下。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首先,导入需要使用的 requests 库,用于向千锋服务器发送 HTTP 请求,具体代码如下。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1065" y="3183890"/>
            <a:ext cx="5040000" cy="29111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3593366"/>
            <a:ext cx="9115425" cy="506730"/>
          </a:xfrm>
          <a:prstGeom prst="rect">
            <a:avLst/>
          </a:prstGeom>
        </p:spPr>
        <p:txBody>
          <a:bodyPr wrap="square">
            <a:spAutoFit/>
          </a:bodyPr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然后,将获取的数据源链接赋值给 url ,为请求数据做准备,具体代码如下。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65" y="4246245"/>
            <a:ext cx="5040000" cy="85516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970" y="5101491"/>
            <a:ext cx="9115425" cy="506730"/>
          </a:xfrm>
          <a:prstGeom prst="rect">
            <a:avLst/>
          </a:prstGeom>
        </p:spPr>
        <p:txBody>
          <a:bodyPr wrap="square">
            <a:spAutoFit/>
          </a:bodyPr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最后,将获取的数据解码后存入 data.json 文件,至此数据源获取并保存完成。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5" y="5727700"/>
            <a:ext cx="5040000" cy="573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11.2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数据获取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上述代码将 decode 设置为 unicode _ escape 参数,目的是将数据源中的 unicode 字符反编码,主要是针对其中的汉字进行处理。使用浏览器打开 data.josn ,具体数据如图所示。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1119" r="10939"/>
          <a:stretch>
            <a:fillRect/>
          </a:stretch>
        </p:blipFill>
        <p:spPr>
          <a:xfrm>
            <a:off x="2195195" y="3188970"/>
            <a:ext cx="4321175" cy="2892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11.2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数据获取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216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通过观察该数据可以看出,data.josn 数据中包括最高薪资、平均薪资、就业率、就业条数、优秀薪资比率、学生信息。学生信息又包括班级、姓名、学历、状态、专业、就业薪资、就业城市、公司名称、就业日期。如果通过浏览器不方便查看的话可以使用名字为“JSON-handle ”的 Google Chrome 插件进行查看,如图 所示。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1564" r="11649"/>
          <a:stretch>
            <a:fillRect/>
          </a:stretch>
        </p:blipFill>
        <p:spPr>
          <a:xfrm>
            <a:off x="2543810" y="3630295"/>
            <a:ext cx="4051935" cy="2752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32"/>
          <p:cNvSpPr>
            <a:spLocks noChangeArrowheads="1"/>
          </p:cNvSpPr>
          <p:nvPr/>
        </p:nvSpPr>
        <p:spPr bwMode="auto">
          <a:xfrm>
            <a:off x="569522" y="1169001"/>
            <a:ext cx="2016125" cy="5178435"/>
          </a:xfrm>
          <a:prstGeom prst="upArrow">
            <a:avLst>
              <a:gd name="adj1" fmla="val 66296"/>
              <a:gd name="adj2" fmla="val 58426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rgbClr val="AED6EE"/>
              </a:gs>
              <a:gs pos="100000">
                <a:srgbClr val="2383C6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txBody>
          <a:bodyPr wrap="none" anchor="ctr"/>
          <a:lstStyle/>
          <a:p>
            <a:pPr latinLnBrk="1">
              <a:defRPr/>
            </a:pPr>
            <a:endParaRPr kumimoji="1" lang="ko-KR" altLang="en-US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3" name="AutoShape 208"/>
          <p:cNvSpPr>
            <a:spLocks noChangeArrowheads="1"/>
          </p:cNvSpPr>
          <p:nvPr/>
        </p:nvSpPr>
        <p:spPr bwMode="auto">
          <a:xfrm>
            <a:off x="2847584" y="1398177"/>
            <a:ext cx="5976938" cy="850900"/>
          </a:xfrm>
          <a:prstGeom prst="roundRect">
            <a:avLst>
              <a:gd name="adj" fmla="val 17352"/>
            </a:avLst>
          </a:prstGeom>
          <a:solidFill>
            <a:srgbClr val="AED6EE"/>
          </a:solidFill>
          <a:ln w="19050" algn="ctr">
            <a:solidFill>
              <a:schemeClr val="bg1">
                <a:lumMod val="95000"/>
              </a:schemeClr>
            </a:solidFill>
            <a:rou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ko-KR" altLang="en-US" ker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4" name="组合 153"/>
          <p:cNvGrpSpPr/>
          <p:nvPr/>
        </p:nvGrpSpPr>
        <p:grpSpPr bwMode="auto">
          <a:xfrm>
            <a:off x="1172967" y="2838382"/>
            <a:ext cx="6625480" cy="684212"/>
            <a:chOff x="1029300" y="5045322"/>
            <a:chExt cx="6624959" cy="683275"/>
          </a:xfrm>
        </p:grpSpPr>
        <p:grpSp>
          <p:nvGrpSpPr>
            <p:cNvPr id="5" name="组合 219"/>
            <p:cNvGrpSpPr/>
            <p:nvPr/>
          </p:nvGrpSpPr>
          <p:grpSpPr bwMode="auto">
            <a:xfrm>
              <a:off x="2521433" y="5045323"/>
              <a:ext cx="5132826" cy="683274"/>
              <a:chOff x="2521433" y="4924675"/>
              <a:chExt cx="5132826" cy="806497"/>
            </a:xfrm>
          </p:grpSpPr>
          <p:sp>
            <p:nvSpPr>
              <p:cNvPr id="10" name="AutoShape 218"/>
              <p:cNvSpPr>
                <a:spLocks noChangeArrowheads="1"/>
              </p:cNvSpPr>
              <p:nvPr/>
            </p:nvSpPr>
            <p:spPr bwMode="auto">
              <a:xfrm>
                <a:off x="2721442" y="5394350"/>
                <a:ext cx="4932817" cy="33682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gamma/>
                      <a:tint val="57647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en-US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grpSp>
            <p:nvGrpSpPr>
              <p:cNvPr id="11" name="组合 225"/>
              <p:cNvGrpSpPr/>
              <p:nvPr/>
            </p:nvGrpSpPr>
            <p:grpSpPr bwMode="auto">
              <a:xfrm>
                <a:off x="2521433" y="4924675"/>
                <a:ext cx="5043090" cy="664285"/>
                <a:chOff x="2521433" y="4868192"/>
                <a:chExt cx="5043090" cy="720768"/>
              </a:xfrm>
            </p:grpSpPr>
            <p:sp>
              <p:nvSpPr>
                <p:cNvPr id="12" name="AutoShape 181"/>
                <p:cNvSpPr>
                  <a:spLocks noChangeArrowheads="1"/>
                </p:cNvSpPr>
                <p:nvPr/>
              </p:nvSpPr>
              <p:spPr bwMode="auto">
                <a:xfrm>
                  <a:off x="2521433" y="4868192"/>
                  <a:ext cx="5043090" cy="7207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5F4FF"/>
                </a:solidFill>
                <a:ln w="19050" algn="ctr">
                  <a:solidFill>
                    <a:srgbClr val="FFFFFF"/>
                  </a:solidFill>
                  <a:round/>
                </a:ln>
              </p:spPr>
              <p:txBody>
                <a:bodyPr wrap="none" anchor="ctr"/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13" name="AutoShape 202"/>
                <p:cNvSpPr>
                  <a:spLocks noChangeArrowheads="1"/>
                </p:cNvSpPr>
                <p:nvPr/>
              </p:nvSpPr>
              <p:spPr bwMode="auto">
                <a:xfrm>
                  <a:off x="2762714" y="4983920"/>
                  <a:ext cx="4603536" cy="491341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27000">
                      <a:srgbClr val="2484C6"/>
                    </a:gs>
                    <a:gs pos="85000">
                      <a:srgbClr val="AED6EE"/>
                    </a:gs>
                  </a:gsLst>
                  <a:path path="circle">
                    <a:fillToRect l="50000" t="50000" r="50000" b="50000"/>
                  </a:path>
                </a:gradFill>
                <a:ln w="19050" algn="ctr">
                  <a:solidFill>
                    <a:srgbClr val="FFFFFF"/>
                  </a:solidFill>
                  <a:round/>
                </a:ln>
              </p:spPr>
              <p:txBody>
                <a:bodyPr wrap="none" anchor="ctr"/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</p:grpSp>
        </p:grpSp>
        <p:sp>
          <p:nvSpPr>
            <p:cNvPr id="6" name="Line 188"/>
            <p:cNvSpPr>
              <a:spLocks noChangeShapeType="1"/>
            </p:cNvSpPr>
            <p:nvPr/>
          </p:nvSpPr>
          <p:spPr bwMode="auto">
            <a:xfrm flipH="1">
              <a:off x="1500750" y="5330679"/>
              <a:ext cx="1498482" cy="0"/>
            </a:xfrm>
            <a:prstGeom prst="line">
              <a:avLst/>
            </a:prstGeom>
            <a:noFill/>
            <a:ln w="31750" cap="rnd">
              <a:solidFill>
                <a:schemeClr val="bg1">
                  <a:lumMod val="50000"/>
                </a:schemeClr>
              </a:solidFill>
              <a:prstDash val="sysDot"/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latinLnBrk="1">
                <a:defRPr/>
              </a:pPr>
              <a:endParaRPr kumimoji="1" lang="zh-CN" altLang="en-US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grpSp>
          <p:nvGrpSpPr>
            <p:cNvPr id="7" name="组合 221"/>
            <p:cNvGrpSpPr/>
            <p:nvPr/>
          </p:nvGrpSpPr>
          <p:grpSpPr bwMode="auto">
            <a:xfrm>
              <a:off x="1029300" y="5045322"/>
              <a:ext cx="635025" cy="637257"/>
              <a:chOff x="1098627" y="4776118"/>
              <a:chExt cx="903287" cy="906462"/>
            </a:xfrm>
          </p:grpSpPr>
          <p:sp>
            <p:nvSpPr>
              <p:cNvPr id="8" name="Oval 148"/>
              <p:cNvSpPr>
                <a:spLocks noChangeArrowheads="1"/>
              </p:cNvSpPr>
              <p:nvPr/>
            </p:nvSpPr>
            <p:spPr bwMode="auto">
              <a:xfrm>
                <a:off x="1098627" y="4776118"/>
                <a:ext cx="903180" cy="906526"/>
              </a:xfrm>
              <a:prstGeom prst="ellipse">
                <a:avLst/>
              </a:prstGeom>
              <a:gradFill flip="none" rotWithShape="1">
                <a:gsLst>
                  <a:gs pos="0">
                    <a:srgbClr val="2484C6"/>
                  </a:gs>
                  <a:gs pos="48000">
                    <a:srgbClr val="AED6EE"/>
                  </a:gs>
                  <a:gs pos="100000">
                    <a:srgbClr val="62B3E0"/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Gulim" panose="020B0600000101010101" pitchFamily="34" charset="-127"/>
                </a:endParaRPr>
              </a:p>
            </p:txBody>
          </p:sp>
          <p:sp>
            <p:nvSpPr>
              <p:cNvPr id="9" name="Oval 151"/>
              <p:cNvSpPr>
                <a:spLocks noChangeArrowheads="1"/>
              </p:cNvSpPr>
              <p:nvPr/>
            </p:nvSpPr>
            <p:spPr bwMode="auto">
              <a:xfrm>
                <a:off x="1414740" y="4803178"/>
                <a:ext cx="241600" cy="241289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</p:grpSp>
      </p:grpSp>
      <p:sp>
        <p:nvSpPr>
          <p:cNvPr id="14" name="TextBox 154"/>
          <p:cNvSpPr txBox="1">
            <a:spLocks noChangeArrowheads="1"/>
          </p:cNvSpPr>
          <p:nvPr/>
        </p:nvSpPr>
        <p:spPr bwMode="auto">
          <a:xfrm>
            <a:off x="2847340" y="1562735"/>
            <a:ext cx="587311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b="1" dirty="0"/>
              <a:t>11.3  </a:t>
            </a:r>
            <a:r>
              <a:rPr lang="zh-CN" altLang="en-US" sz="2800" b="1" dirty="0"/>
              <a:t>数据处理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TextBox 163"/>
          <p:cNvSpPr txBox="1">
            <a:spLocks noChangeArrowheads="1"/>
          </p:cNvSpPr>
          <p:nvPr/>
        </p:nvSpPr>
        <p:spPr bwMode="auto">
          <a:xfrm>
            <a:off x="1071245" y="2944495"/>
            <a:ext cx="87249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11.3.1</a:t>
            </a:r>
            <a:endParaRPr lang="zh-CN" altLang="en-US" dirty="0"/>
          </a:p>
        </p:txBody>
      </p:sp>
      <p:sp>
        <p:nvSpPr>
          <p:cNvPr id="16" name="TextBox 168">
            <a:hlinkClick r:id="rId1" action="ppaction://hlinksldjump"/>
          </p:cNvPr>
          <p:cNvSpPr txBox="1">
            <a:spLocks noChangeArrowheads="1"/>
          </p:cNvSpPr>
          <p:nvPr/>
        </p:nvSpPr>
        <p:spPr bwMode="auto">
          <a:xfrm>
            <a:off x="3330575" y="2938780"/>
            <a:ext cx="400240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数据类型的转换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AutoShape 864"/>
          <p:cNvSpPr>
            <a:spLocks noChangeArrowheads="1"/>
          </p:cNvSpPr>
          <p:nvPr/>
        </p:nvSpPr>
        <p:spPr bwMode="auto">
          <a:xfrm>
            <a:off x="630754" y="1936508"/>
            <a:ext cx="1800957" cy="345806"/>
          </a:xfrm>
          <a:prstGeom prst="roundRect">
            <a:avLst>
              <a:gd name="adj" fmla="val 50000"/>
            </a:avLst>
          </a:prstGeom>
          <a:gradFill rotWithShape="1">
            <a:gsLst>
              <a:gs pos="1000">
                <a:srgbClr val="2383C6"/>
              </a:gs>
              <a:gs pos="60000">
                <a:srgbClr val="AED6EE"/>
              </a:gs>
            </a:gsLst>
            <a:lin ang="5400000" scaled="1"/>
          </a:gradFill>
          <a:ln w="19050" algn="ctr">
            <a:noFill/>
            <a:round/>
          </a:ln>
          <a:effectLst>
            <a:outerShdw blurRad="149987" dist="127000" dir="288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146050" h="139700"/>
          </a:sp3d>
        </p:spPr>
        <p:txBody>
          <a:bodyPr wrap="none" lIns="72000" tIns="0" rIns="7200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ko-K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hlinkClick r:id="" action="ppaction://noaction"/>
          </p:cNvPr>
          <p:cNvSpPr/>
          <p:nvPr/>
        </p:nvSpPr>
        <p:spPr bwMode="auto">
          <a:xfrm>
            <a:off x="1103791" y="1968242"/>
            <a:ext cx="1158875" cy="338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600" b="1" spc="300" dirty="0">
                <a:solidFill>
                  <a:srgbClr val="455052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sldjump"/>
              </a:rPr>
              <a:t>返回目录</a:t>
            </a:r>
            <a:endParaRPr lang="zh-CN" altLang="en-US" sz="1600" b="1" spc="300" dirty="0">
              <a:solidFill>
                <a:srgbClr val="45505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1">
            <a:hlinkClick r:id="" action="ppaction://noaction"/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  <a14:imgEffect>
                      <a14:saturation sat="66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16" y="1915278"/>
            <a:ext cx="376076" cy="374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组合 153"/>
          <p:cNvGrpSpPr/>
          <p:nvPr/>
        </p:nvGrpSpPr>
        <p:grpSpPr bwMode="auto">
          <a:xfrm>
            <a:off x="1172637" y="5246655"/>
            <a:ext cx="6535740" cy="652952"/>
            <a:chOff x="1029300" y="5045322"/>
            <a:chExt cx="6535226" cy="652058"/>
          </a:xfrm>
        </p:grpSpPr>
        <p:grpSp>
          <p:nvGrpSpPr>
            <p:cNvPr id="21" name="组合 219"/>
            <p:cNvGrpSpPr/>
            <p:nvPr/>
          </p:nvGrpSpPr>
          <p:grpSpPr bwMode="auto">
            <a:xfrm>
              <a:off x="2521434" y="5045322"/>
              <a:ext cx="5043092" cy="652058"/>
              <a:chOff x="2521434" y="4924675"/>
              <a:chExt cx="5043092" cy="769652"/>
            </a:xfrm>
          </p:grpSpPr>
          <p:sp>
            <p:nvSpPr>
              <p:cNvPr id="26" name="AutoShape 218"/>
              <p:cNvSpPr>
                <a:spLocks noChangeArrowheads="1"/>
              </p:cNvSpPr>
              <p:nvPr/>
            </p:nvSpPr>
            <p:spPr bwMode="auto">
              <a:xfrm>
                <a:off x="2721443" y="5394350"/>
                <a:ext cx="4843083" cy="29997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gamma/>
                      <a:tint val="57647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en-US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grpSp>
            <p:nvGrpSpPr>
              <p:cNvPr id="27" name="组合 225"/>
              <p:cNvGrpSpPr/>
              <p:nvPr/>
            </p:nvGrpSpPr>
            <p:grpSpPr bwMode="auto">
              <a:xfrm>
                <a:off x="2521434" y="4924675"/>
                <a:ext cx="5043091" cy="664285"/>
                <a:chOff x="2521434" y="4868192"/>
                <a:chExt cx="5043091" cy="720768"/>
              </a:xfrm>
            </p:grpSpPr>
            <p:sp>
              <p:nvSpPr>
                <p:cNvPr id="28" name="AutoShape 181"/>
                <p:cNvSpPr>
                  <a:spLocks noChangeArrowheads="1"/>
                </p:cNvSpPr>
                <p:nvPr/>
              </p:nvSpPr>
              <p:spPr bwMode="auto">
                <a:xfrm>
                  <a:off x="2521434" y="4868192"/>
                  <a:ext cx="5043091" cy="7207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5F4FF"/>
                </a:solidFill>
                <a:ln w="19050" algn="ctr">
                  <a:solidFill>
                    <a:srgbClr val="FFFFFF"/>
                  </a:solidFill>
                  <a:round/>
                </a:ln>
              </p:spPr>
              <p:txBody>
                <a:bodyPr wrap="none" anchor="ctr"/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29" name="AutoShape 202"/>
                <p:cNvSpPr>
                  <a:spLocks noChangeArrowheads="1"/>
                </p:cNvSpPr>
                <p:nvPr/>
              </p:nvSpPr>
              <p:spPr bwMode="auto">
                <a:xfrm>
                  <a:off x="2762714" y="4983920"/>
                  <a:ext cx="4603537" cy="491341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27000">
                      <a:srgbClr val="2484C6"/>
                    </a:gs>
                    <a:gs pos="85000">
                      <a:srgbClr val="AED6EE"/>
                    </a:gs>
                  </a:gsLst>
                  <a:path path="circle">
                    <a:fillToRect l="50000" t="50000" r="50000" b="50000"/>
                  </a:path>
                </a:gradFill>
                <a:ln w="19050" algn="ctr">
                  <a:solidFill>
                    <a:srgbClr val="FFFFFF"/>
                  </a:solidFill>
                  <a:round/>
                </a:ln>
              </p:spPr>
              <p:txBody>
                <a:bodyPr wrap="none" anchor="ctr"/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</p:grpSp>
        </p:grpSp>
        <p:sp>
          <p:nvSpPr>
            <p:cNvPr id="22" name="Line 188"/>
            <p:cNvSpPr>
              <a:spLocks noChangeShapeType="1"/>
            </p:cNvSpPr>
            <p:nvPr/>
          </p:nvSpPr>
          <p:spPr bwMode="auto">
            <a:xfrm flipH="1">
              <a:off x="1500750" y="5330681"/>
              <a:ext cx="1498482" cy="0"/>
            </a:xfrm>
            <a:prstGeom prst="line">
              <a:avLst/>
            </a:prstGeom>
            <a:noFill/>
            <a:ln w="31750" cap="rnd">
              <a:solidFill>
                <a:schemeClr val="bg1">
                  <a:lumMod val="50000"/>
                </a:schemeClr>
              </a:solidFill>
              <a:prstDash val="sysDot"/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latinLnBrk="1">
                <a:defRPr/>
              </a:pPr>
              <a:endParaRPr kumimoji="1" lang="zh-CN" altLang="en-US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grpSp>
          <p:nvGrpSpPr>
            <p:cNvPr id="23" name="组合 221"/>
            <p:cNvGrpSpPr/>
            <p:nvPr/>
          </p:nvGrpSpPr>
          <p:grpSpPr bwMode="auto">
            <a:xfrm>
              <a:off x="1029300" y="5045322"/>
              <a:ext cx="635025" cy="637257"/>
              <a:chOff x="1098627" y="4776118"/>
              <a:chExt cx="903287" cy="906462"/>
            </a:xfrm>
          </p:grpSpPr>
          <p:sp>
            <p:nvSpPr>
              <p:cNvPr id="24" name="Oval 148"/>
              <p:cNvSpPr>
                <a:spLocks noChangeArrowheads="1"/>
              </p:cNvSpPr>
              <p:nvPr/>
            </p:nvSpPr>
            <p:spPr bwMode="auto">
              <a:xfrm>
                <a:off x="1098627" y="4776118"/>
                <a:ext cx="903180" cy="906526"/>
              </a:xfrm>
              <a:prstGeom prst="ellipse">
                <a:avLst/>
              </a:prstGeom>
              <a:gradFill flip="none" rotWithShape="1">
                <a:gsLst>
                  <a:gs pos="0">
                    <a:srgbClr val="2484C6"/>
                  </a:gs>
                  <a:gs pos="48000">
                    <a:srgbClr val="AED6EE"/>
                  </a:gs>
                  <a:gs pos="100000">
                    <a:srgbClr val="62B3E0"/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Gulim" panose="020B0600000101010101" pitchFamily="34" charset="-127"/>
                </a:endParaRPr>
              </a:p>
            </p:txBody>
          </p:sp>
          <p:sp>
            <p:nvSpPr>
              <p:cNvPr id="25" name="Oval 151"/>
              <p:cNvSpPr>
                <a:spLocks noChangeArrowheads="1"/>
              </p:cNvSpPr>
              <p:nvPr/>
            </p:nvSpPr>
            <p:spPr bwMode="auto">
              <a:xfrm>
                <a:off x="1414740" y="4803178"/>
                <a:ext cx="241600" cy="241289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</p:grpSp>
      </p:grpSp>
      <p:sp>
        <p:nvSpPr>
          <p:cNvPr id="30" name="TextBox 163"/>
          <p:cNvSpPr txBox="1">
            <a:spLocks noChangeArrowheads="1"/>
          </p:cNvSpPr>
          <p:nvPr/>
        </p:nvSpPr>
        <p:spPr bwMode="auto">
          <a:xfrm>
            <a:off x="1079500" y="5381625"/>
            <a:ext cx="90233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11.3.3</a:t>
            </a:r>
            <a:endParaRPr lang="zh-CN" altLang="en-US" dirty="0"/>
          </a:p>
        </p:txBody>
      </p:sp>
      <p:sp>
        <p:nvSpPr>
          <p:cNvPr id="31" name="TextBox 168">
            <a:hlinkClick r:id="rId1" action="ppaction://hlinksldjump"/>
          </p:cNvPr>
          <p:cNvSpPr txBox="1">
            <a:spLocks noChangeArrowheads="1"/>
          </p:cNvSpPr>
          <p:nvPr/>
        </p:nvSpPr>
        <p:spPr bwMode="auto">
          <a:xfrm>
            <a:off x="3330244" y="5350052"/>
            <a:ext cx="4003089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缺失值处理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153"/>
          <p:cNvGrpSpPr/>
          <p:nvPr/>
        </p:nvGrpSpPr>
        <p:grpSpPr bwMode="auto">
          <a:xfrm>
            <a:off x="1172967" y="4071552"/>
            <a:ext cx="6625480" cy="684212"/>
            <a:chOff x="1029300" y="5045322"/>
            <a:chExt cx="6624959" cy="683275"/>
          </a:xfrm>
        </p:grpSpPr>
        <p:grpSp>
          <p:nvGrpSpPr>
            <p:cNvPr id="33" name="组合 219"/>
            <p:cNvGrpSpPr/>
            <p:nvPr/>
          </p:nvGrpSpPr>
          <p:grpSpPr bwMode="auto">
            <a:xfrm>
              <a:off x="2521433" y="5045323"/>
              <a:ext cx="5132826" cy="683274"/>
              <a:chOff x="2521433" y="4924675"/>
              <a:chExt cx="5132826" cy="806497"/>
            </a:xfrm>
          </p:grpSpPr>
          <p:sp>
            <p:nvSpPr>
              <p:cNvPr id="34" name="AutoShape 218"/>
              <p:cNvSpPr>
                <a:spLocks noChangeArrowheads="1"/>
              </p:cNvSpPr>
              <p:nvPr/>
            </p:nvSpPr>
            <p:spPr bwMode="auto">
              <a:xfrm>
                <a:off x="2721442" y="5394350"/>
                <a:ext cx="4932817" cy="33682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gamma/>
                      <a:tint val="57647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en-US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grpSp>
            <p:nvGrpSpPr>
              <p:cNvPr id="35" name="组合 225"/>
              <p:cNvGrpSpPr/>
              <p:nvPr/>
            </p:nvGrpSpPr>
            <p:grpSpPr bwMode="auto">
              <a:xfrm>
                <a:off x="2521433" y="4924675"/>
                <a:ext cx="5043090" cy="664285"/>
                <a:chOff x="2521433" y="4868192"/>
                <a:chExt cx="5043090" cy="720768"/>
              </a:xfrm>
            </p:grpSpPr>
            <p:sp>
              <p:nvSpPr>
                <p:cNvPr id="36" name="AutoShape 181"/>
                <p:cNvSpPr>
                  <a:spLocks noChangeArrowheads="1"/>
                </p:cNvSpPr>
                <p:nvPr/>
              </p:nvSpPr>
              <p:spPr bwMode="auto">
                <a:xfrm>
                  <a:off x="2521433" y="4868192"/>
                  <a:ext cx="5043090" cy="7207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5F4FF"/>
                </a:solidFill>
                <a:ln w="19050" algn="ctr">
                  <a:solidFill>
                    <a:srgbClr val="FFFFFF"/>
                  </a:solidFill>
                  <a:round/>
                </a:ln>
              </p:spPr>
              <p:txBody>
                <a:bodyPr wrap="none" anchor="ctr"/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37" name="AutoShape 202"/>
                <p:cNvSpPr>
                  <a:spLocks noChangeArrowheads="1"/>
                </p:cNvSpPr>
                <p:nvPr/>
              </p:nvSpPr>
              <p:spPr bwMode="auto">
                <a:xfrm>
                  <a:off x="2762714" y="4983920"/>
                  <a:ext cx="4603536" cy="491341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27000">
                      <a:srgbClr val="2484C6"/>
                    </a:gs>
                    <a:gs pos="85000">
                      <a:srgbClr val="AED6EE"/>
                    </a:gs>
                  </a:gsLst>
                  <a:path path="circle">
                    <a:fillToRect l="50000" t="50000" r="50000" b="50000"/>
                  </a:path>
                </a:gradFill>
                <a:ln w="19050" algn="ctr">
                  <a:solidFill>
                    <a:srgbClr val="FFFFFF"/>
                  </a:solidFill>
                  <a:round/>
                </a:ln>
              </p:spPr>
              <p:txBody>
                <a:bodyPr wrap="none" anchor="ctr"/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anose="020B0600000101010101" pitchFamily="34" charset="-127"/>
                    <a:ea typeface="Gulim" panose="020B0600000101010101" pitchFamily="34" charset="-127"/>
                  </a:endParaRPr>
                </a:p>
              </p:txBody>
            </p:sp>
          </p:grpSp>
        </p:grpSp>
        <p:sp>
          <p:nvSpPr>
            <p:cNvPr id="38" name="Line 188"/>
            <p:cNvSpPr>
              <a:spLocks noChangeShapeType="1"/>
            </p:cNvSpPr>
            <p:nvPr/>
          </p:nvSpPr>
          <p:spPr bwMode="auto">
            <a:xfrm flipH="1">
              <a:off x="1500750" y="5330679"/>
              <a:ext cx="1498482" cy="0"/>
            </a:xfrm>
            <a:prstGeom prst="line">
              <a:avLst/>
            </a:prstGeom>
            <a:noFill/>
            <a:ln w="31750" cap="rnd">
              <a:solidFill>
                <a:schemeClr val="bg1">
                  <a:lumMod val="50000"/>
                </a:schemeClr>
              </a:solidFill>
              <a:prstDash val="sysDot"/>
              <a:round/>
              <a:head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latinLnBrk="1">
                <a:defRPr/>
              </a:pPr>
              <a:endParaRPr kumimoji="1" lang="zh-CN" altLang="en-US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grpSp>
          <p:nvGrpSpPr>
            <p:cNvPr id="39" name="组合 221"/>
            <p:cNvGrpSpPr/>
            <p:nvPr/>
          </p:nvGrpSpPr>
          <p:grpSpPr bwMode="auto">
            <a:xfrm>
              <a:off x="1029300" y="5045322"/>
              <a:ext cx="635025" cy="637257"/>
              <a:chOff x="1098627" y="4776118"/>
              <a:chExt cx="903287" cy="906462"/>
            </a:xfrm>
          </p:grpSpPr>
          <p:sp>
            <p:nvSpPr>
              <p:cNvPr id="40" name="Oval 148"/>
              <p:cNvSpPr>
                <a:spLocks noChangeArrowheads="1"/>
              </p:cNvSpPr>
              <p:nvPr/>
            </p:nvSpPr>
            <p:spPr bwMode="auto">
              <a:xfrm>
                <a:off x="1098627" y="4776118"/>
                <a:ext cx="903180" cy="906526"/>
              </a:xfrm>
              <a:prstGeom prst="ellipse">
                <a:avLst/>
              </a:prstGeom>
              <a:gradFill flip="none" rotWithShape="1">
                <a:gsLst>
                  <a:gs pos="0">
                    <a:srgbClr val="2484C6"/>
                  </a:gs>
                  <a:gs pos="48000">
                    <a:srgbClr val="AED6EE"/>
                  </a:gs>
                  <a:gs pos="100000">
                    <a:srgbClr val="62B3E0"/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Gulim" panose="020B0600000101010101" pitchFamily="34" charset="-127"/>
                </a:endParaRPr>
              </a:p>
            </p:txBody>
          </p:sp>
          <p:sp>
            <p:nvSpPr>
              <p:cNvPr id="41" name="Oval 151"/>
              <p:cNvSpPr>
                <a:spLocks noChangeArrowheads="1"/>
              </p:cNvSpPr>
              <p:nvPr/>
            </p:nvSpPr>
            <p:spPr bwMode="auto">
              <a:xfrm>
                <a:off x="1414740" y="4803178"/>
                <a:ext cx="241600" cy="241289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</p:grpSp>
      </p:grpSp>
      <p:sp>
        <p:nvSpPr>
          <p:cNvPr id="42" name="TextBox 163"/>
          <p:cNvSpPr txBox="1">
            <a:spLocks noChangeArrowheads="1"/>
          </p:cNvSpPr>
          <p:nvPr/>
        </p:nvSpPr>
        <p:spPr bwMode="auto">
          <a:xfrm>
            <a:off x="1059815" y="4177665"/>
            <a:ext cx="8839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11.3.2</a:t>
            </a:r>
            <a:endParaRPr lang="zh-CN" altLang="en-US" dirty="0"/>
          </a:p>
        </p:txBody>
      </p:sp>
      <p:sp>
        <p:nvSpPr>
          <p:cNvPr id="43" name="TextBox 168">
            <a:hlinkClick r:id="rId1" action="ppaction://hlinksldjump"/>
          </p:cNvPr>
          <p:cNvSpPr txBox="1">
            <a:spLocks noChangeArrowheads="1"/>
          </p:cNvSpPr>
          <p:nvPr/>
        </p:nvSpPr>
        <p:spPr bwMode="auto">
          <a:xfrm>
            <a:off x="3330575" y="4171950"/>
            <a:ext cx="400240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去除重复值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 bwMode="auto">
          <a:xfrm>
            <a:off x="2727008" y="1545865"/>
            <a:ext cx="2946400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ysDot"/>
            <a:headEnd type="oval" w="sm" len="sm"/>
            <a:tailEnd type="oval" w="sm" len="sm"/>
          </a:ln>
          <a:effectLst/>
        </p:spPr>
      </p:cxnSp>
      <p:sp>
        <p:nvSpPr>
          <p:cNvPr id="3" name="矩形 35"/>
          <p:cNvSpPr>
            <a:spLocks noChangeArrowheads="1"/>
          </p:cNvSpPr>
          <p:nvPr/>
        </p:nvSpPr>
        <p:spPr bwMode="auto">
          <a:xfrm>
            <a:off x="2617952" y="1177085"/>
            <a:ext cx="15544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项目案例分析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195"/>
          <p:cNvGrpSpPr/>
          <p:nvPr/>
        </p:nvGrpSpPr>
        <p:grpSpPr bwMode="auto">
          <a:xfrm>
            <a:off x="1548161" y="2280323"/>
            <a:ext cx="4141720" cy="584665"/>
            <a:chOff x="1707622" y="1197695"/>
            <a:chExt cx="4045478" cy="656772"/>
          </a:xfrm>
        </p:grpSpPr>
        <p:sp>
          <p:nvSpPr>
            <p:cNvPr id="5" name="圆角矩形 5"/>
            <p:cNvSpPr/>
            <p:nvPr/>
          </p:nvSpPr>
          <p:spPr bwMode="auto">
            <a:xfrm rot="21587233">
              <a:off x="1707622" y="1535259"/>
              <a:ext cx="855938" cy="319208"/>
            </a:xfrm>
            <a:custGeom>
              <a:avLst/>
              <a:gdLst/>
              <a:ahLst/>
              <a:cxnLst/>
              <a:rect l="l" t="t" r="r" b="b"/>
              <a:pathLst>
                <a:path w="1292867" h="936362">
                  <a:moveTo>
                    <a:pt x="0" y="0"/>
                  </a:moveTo>
                  <a:lnTo>
                    <a:pt x="1292867" y="752847"/>
                  </a:lnTo>
                  <a:cubicBezTo>
                    <a:pt x="1277961" y="856795"/>
                    <a:pt x="1188330" y="936362"/>
                    <a:pt x="1080116" y="936362"/>
                  </a:cubicBezTo>
                  <a:lnTo>
                    <a:pt x="216028" y="936362"/>
                  </a:lnTo>
                  <a:cubicBezTo>
                    <a:pt x="96719" y="936362"/>
                    <a:pt x="0" y="839643"/>
                    <a:pt x="0" y="720334"/>
                  </a:cubicBezTo>
                  <a:close/>
                </a:path>
              </a:pathLst>
            </a:custGeom>
            <a:solidFill>
              <a:sysClr val="window" lastClr="FFFFFF">
                <a:alpha val="43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000" b="1" kern="0" dirty="0">
                <a:solidFill>
                  <a:prstClr val="white"/>
                </a:solidFill>
                <a:latin typeface="Cambria Math" panose="02040503050406030204" pitchFamily="18" charset="0"/>
                <a:ea typeface="汉仪综艺体简" panose="02010609000101010101" pitchFamily="49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 bwMode="auto">
            <a:xfrm>
              <a:off x="2810041" y="1570935"/>
              <a:ext cx="2943059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7" name="矩形 35"/>
            <p:cNvSpPr>
              <a:spLocks noChangeArrowheads="1"/>
            </p:cNvSpPr>
            <p:nvPr/>
          </p:nvSpPr>
          <p:spPr bwMode="auto">
            <a:xfrm>
              <a:off x="2752767" y="1197695"/>
              <a:ext cx="1138148" cy="413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数据获取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29"/>
          <p:cNvGrpSpPr/>
          <p:nvPr/>
        </p:nvGrpSpPr>
        <p:grpSpPr bwMode="auto">
          <a:xfrm rot="-12767">
            <a:off x="1537483" y="2271321"/>
            <a:ext cx="1080026" cy="548005"/>
            <a:chOff x="1931297" y="1272282"/>
            <a:chExt cx="1417538" cy="1729192"/>
          </a:xfrm>
        </p:grpSpPr>
        <p:grpSp>
          <p:nvGrpSpPr>
            <p:cNvPr id="18" name="组合 31"/>
            <p:cNvGrpSpPr/>
            <p:nvPr/>
          </p:nvGrpSpPr>
          <p:grpSpPr bwMode="auto">
            <a:xfrm>
              <a:off x="1954490" y="1272282"/>
              <a:ext cx="1394345" cy="1729192"/>
              <a:chOff x="1925574" y="1272282"/>
              <a:chExt cx="1394345" cy="1729192"/>
            </a:xfrm>
          </p:grpSpPr>
          <p:sp>
            <p:nvSpPr>
              <p:cNvPr id="20" name="圆角矩形 24"/>
              <p:cNvSpPr/>
              <p:nvPr/>
            </p:nvSpPr>
            <p:spPr>
              <a:xfrm>
                <a:off x="1925574" y="1272282"/>
                <a:ext cx="1394345" cy="1729192"/>
              </a:xfrm>
              <a:prstGeom prst="roundRect">
                <a:avLst/>
              </a:prstGeom>
              <a:solidFill>
                <a:srgbClr val="2484C6"/>
              </a:solidFill>
              <a:ln w="25400" cap="flat" cmpd="sng" algn="ctr">
                <a:noFill/>
                <a:prstDash val="soli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rPr>
                  <a:t>11.2</a:t>
                </a:r>
                <a:endParaRPr lang="zh-CN" altLang="en-US" sz="32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  <p:sp>
            <p:nvSpPr>
              <p:cNvPr id="21" name="圆角矩形 25"/>
              <p:cNvSpPr/>
              <p:nvPr/>
            </p:nvSpPr>
            <p:spPr>
              <a:xfrm>
                <a:off x="1961130" y="1350746"/>
                <a:ext cx="1189293" cy="1577911"/>
              </a:xfrm>
              <a:prstGeom prst="roundRect">
                <a:avLst/>
              </a:prstGeom>
              <a:noFill/>
              <a:ln w="158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kern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sp>
          <p:nvSpPr>
            <p:cNvPr id="19" name="圆角矩形 5"/>
            <p:cNvSpPr/>
            <p:nvPr/>
          </p:nvSpPr>
          <p:spPr>
            <a:xfrm>
              <a:off x="1931297" y="2067018"/>
              <a:ext cx="1293822" cy="931720"/>
            </a:xfrm>
            <a:custGeom>
              <a:avLst/>
              <a:gdLst/>
              <a:ahLst/>
              <a:cxnLst/>
              <a:rect l="l" t="t" r="r" b="b"/>
              <a:pathLst>
                <a:path w="1292867" h="936362">
                  <a:moveTo>
                    <a:pt x="0" y="0"/>
                  </a:moveTo>
                  <a:lnTo>
                    <a:pt x="1292867" y="752847"/>
                  </a:lnTo>
                  <a:cubicBezTo>
                    <a:pt x="1277961" y="856795"/>
                    <a:pt x="1188330" y="936362"/>
                    <a:pt x="1080116" y="936362"/>
                  </a:cubicBezTo>
                  <a:lnTo>
                    <a:pt x="216028" y="936362"/>
                  </a:lnTo>
                  <a:cubicBezTo>
                    <a:pt x="96719" y="936362"/>
                    <a:pt x="0" y="839643"/>
                    <a:pt x="0" y="720334"/>
                  </a:cubicBezTo>
                  <a:close/>
                </a:path>
              </a:pathLst>
            </a:custGeom>
            <a:solidFill>
              <a:sysClr val="window" lastClr="FFFFFF">
                <a:alpha val="43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000" b="1" kern="0" dirty="0">
                <a:solidFill>
                  <a:prstClr val="white"/>
                </a:solidFill>
                <a:latin typeface="Cambria Math" panose="02040503050406030204" pitchFamily="18" charset="0"/>
                <a:ea typeface="汉仪综艺体简" panose="02010609000101010101" pitchFamily="49" charset="-122"/>
              </a:endParaRPr>
            </a:p>
          </p:txBody>
        </p:sp>
      </p:grpSp>
      <p:grpSp>
        <p:nvGrpSpPr>
          <p:cNvPr id="32" name="组合 29"/>
          <p:cNvGrpSpPr/>
          <p:nvPr/>
        </p:nvGrpSpPr>
        <p:grpSpPr bwMode="auto">
          <a:xfrm rot="-12767">
            <a:off x="1500029" y="1261499"/>
            <a:ext cx="1040607" cy="548005"/>
            <a:chOff x="1931297" y="1314359"/>
            <a:chExt cx="1365801" cy="1729192"/>
          </a:xfrm>
        </p:grpSpPr>
        <p:grpSp>
          <p:nvGrpSpPr>
            <p:cNvPr id="33" name="组合 31"/>
            <p:cNvGrpSpPr/>
            <p:nvPr/>
          </p:nvGrpSpPr>
          <p:grpSpPr bwMode="auto">
            <a:xfrm>
              <a:off x="1954425" y="1314359"/>
              <a:ext cx="1342673" cy="1729192"/>
              <a:chOff x="1925509" y="1314359"/>
              <a:chExt cx="1342673" cy="1729192"/>
            </a:xfrm>
          </p:grpSpPr>
          <p:sp>
            <p:nvSpPr>
              <p:cNvPr id="35" name="圆角矩形 24"/>
              <p:cNvSpPr/>
              <p:nvPr/>
            </p:nvSpPr>
            <p:spPr>
              <a:xfrm>
                <a:off x="1925509" y="1314359"/>
                <a:ext cx="1342673" cy="1729192"/>
              </a:xfrm>
              <a:prstGeom prst="roundRect">
                <a:avLst/>
              </a:prstGeom>
              <a:solidFill>
                <a:srgbClr val="2484C6"/>
              </a:solidFill>
              <a:ln w="25400" cap="flat" cmpd="sng" algn="ctr">
                <a:noFill/>
                <a:prstDash val="soli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rPr>
                  <a:t>11.1</a:t>
                </a:r>
                <a:endParaRPr lang="zh-CN" altLang="en-US" sz="32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  <p:sp>
            <p:nvSpPr>
              <p:cNvPr id="36" name="圆角矩形 25"/>
              <p:cNvSpPr/>
              <p:nvPr/>
            </p:nvSpPr>
            <p:spPr>
              <a:xfrm>
                <a:off x="1961130" y="1350746"/>
                <a:ext cx="1189293" cy="1577911"/>
              </a:xfrm>
              <a:prstGeom prst="roundRect">
                <a:avLst/>
              </a:prstGeom>
              <a:noFill/>
              <a:ln w="158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kern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sp>
          <p:nvSpPr>
            <p:cNvPr id="34" name="圆角矩形 5"/>
            <p:cNvSpPr/>
            <p:nvPr/>
          </p:nvSpPr>
          <p:spPr>
            <a:xfrm>
              <a:off x="1931297" y="2067018"/>
              <a:ext cx="1293822" cy="931720"/>
            </a:xfrm>
            <a:custGeom>
              <a:avLst/>
              <a:gdLst/>
              <a:ahLst/>
              <a:cxnLst/>
              <a:rect l="l" t="t" r="r" b="b"/>
              <a:pathLst>
                <a:path w="1292867" h="936362">
                  <a:moveTo>
                    <a:pt x="0" y="0"/>
                  </a:moveTo>
                  <a:lnTo>
                    <a:pt x="1292867" y="752847"/>
                  </a:lnTo>
                  <a:cubicBezTo>
                    <a:pt x="1277961" y="856795"/>
                    <a:pt x="1188330" y="936362"/>
                    <a:pt x="1080116" y="936362"/>
                  </a:cubicBezTo>
                  <a:lnTo>
                    <a:pt x="216028" y="936362"/>
                  </a:lnTo>
                  <a:cubicBezTo>
                    <a:pt x="96719" y="936362"/>
                    <a:pt x="0" y="839643"/>
                    <a:pt x="0" y="720334"/>
                  </a:cubicBezTo>
                  <a:close/>
                </a:path>
              </a:pathLst>
            </a:custGeom>
            <a:solidFill>
              <a:sysClr val="window" lastClr="FFFFFF">
                <a:alpha val="43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000" b="1" kern="0" dirty="0">
                <a:solidFill>
                  <a:prstClr val="white"/>
                </a:solidFill>
                <a:latin typeface="Cambria Math" panose="02040503050406030204" pitchFamily="18" charset="0"/>
                <a:ea typeface="汉仪综艺体简" panose="02010609000101010101" pitchFamily="49" charset="-122"/>
              </a:endParaRPr>
            </a:p>
          </p:txBody>
        </p:sp>
      </p:grpSp>
      <p:grpSp>
        <p:nvGrpSpPr>
          <p:cNvPr id="9" name="组合 195"/>
          <p:cNvGrpSpPr/>
          <p:nvPr/>
        </p:nvGrpSpPr>
        <p:grpSpPr bwMode="auto">
          <a:xfrm>
            <a:off x="1559591" y="3302673"/>
            <a:ext cx="4141720" cy="584665"/>
            <a:chOff x="1707622" y="1197695"/>
            <a:chExt cx="4045478" cy="656772"/>
          </a:xfrm>
        </p:grpSpPr>
        <p:sp>
          <p:nvSpPr>
            <p:cNvPr id="10" name="圆角矩形 5"/>
            <p:cNvSpPr/>
            <p:nvPr/>
          </p:nvSpPr>
          <p:spPr bwMode="auto">
            <a:xfrm rot="21587233">
              <a:off x="1707622" y="1535259"/>
              <a:ext cx="855938" cy="319208"/>
            </a:xfrm>
            <a:custGeom>
              <a:avLst/>
              <a:gdLst/>
              <a:ahLst/>
              <a:cxnLst/>
              <a:rect l="l" t="t" r="r" b="b"/>
              <a:pathLst>
                <a:path w="1292867" h="936362">
                  <a:moveTo>
                    <a:pt x="0" y="0"/>
                  </a:moveTo>
                  <a:lnTo>
                    <a:pt x="1292867" y="752847"/>
                  </a:lnTo>
                  <a:cubicBezTo>
                    <a:pt x="1277961" y="856795"/>
                    <a:pt x="1188330" y="936362"/>
                    <a:pt x="1080116" y="936362"/>
                  </a:cubicBezTo>
                  <a:lnTo>
                    <a:pt x="216028" y="936362"/>
                  </a:lnTo>
                  <a:cubicBezTo>
                    <a:pt x="96719" y="936362"/>
                    <a:pt x="0" y="839643"/>
                    <a:pt x="0" y="720334"/>
                  </a:cubicBezTo>
                  <a:close/>
                </a:path>
              </a:pathLst>
            </a:custGeom>
            <a:solidFill>
              <a:sysClr val="window" lastClr="FFFFFF">
                <a:alpha val="43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000" b="1" kern="0" dirty="0">
                <a:solidFill>
                  <a:prstClr val="white"/>
                </a:solidFill>
                <a:latin typeface="Cambria Math" panose="02040503050406030204" pitchFamily="18" charset="0"/>
                <a:ea typeface="汉仪综艺体简" panose="02010609000101010101" pitchFamily="49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 bwMode="auto">
            <a:xfrm>
              <a:off x="2810041" y="1570935"/>
              <a:ext cx="2943059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12" name="矩形 35"/>
            <p:cNvSpPr>
              <a:spLocks noChangeArrowheads="1"/>
            </p:cNvSpPr>
            <p:nvPr/>
          </p:nvSpPr>
          <p:spPr bwMode="auto">
            <a:xfrm>
              <a:off x="2752767" y="1197695"/>
              <a:ext cx="1138148" cy="413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数据处理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29"/>
          <p:cNvGrpSpPr/>
          <p:nvPr/>
        </p:nvGrpSpPr>
        <p:grpSpPr bwMode="auto">
          <a:xfrm rot="-12767">
            <a:off x="1548963" y="3307028"/>
            <a:ext cx="1067912" cy="548005"/>
            <a:chOff x="1931297" y="1314359"/>
            <a:chExt cx="1401639" cy="1729192"/>
          </a:xfrm>
        </p:grpSpPr>
        <p:grpSp>
          <p:nvGrpSpPr>
            <p:cNvPr id="14" name="组合 31"/>
            <p:cNvGrpSpPr/>
            <p:nvPr/>
          </p:nvGrpSpPr>
          <p:grpSpPr bwMode="auto">
            <a:xfrm>
              <a:off x="1954425" y="1314359"/>
              <a:ext cx="1378511" cy="1729192"/>
              <a:chOff x="1925509" y="1314359"/>
              <a:chExt cx="1378511" cy="1729192"/>
            </a:xfrm>
          </p:grpSpPr>
          <p:sp>
            <p:nvSpPr>
              <p:cNvPr id="15" name="圆角矩形 24"/>
              <p:cNvSpPr/>
              <p:nvPr/>
            </p:nvSpPr>
            <p:spPr>
              <a:xfrm>
                <a:off x="1925509" y="1314359"/>
                <a:ext cx="1378511" cy="1729192"/>
              </a:xfrm>
              <a:prstGeom prst="roundRect">
                <a:avLst/>
              </a:prstGeom>
              <a:solidFill>
                <a:srgbClr val="2484C6"/>
              </a:solidFill>
              <a:ln w="25400" cap="flat" cmpd="sng" algn="ctr">
                <a:noFill/>
                <a:prstDash val="soli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rPr>
                  <a:t>11.3</a:t>
                </a:r>
                <a:endParaRPr lang="zh-CN" altLang="en-US" sz="32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  <p:sp>
            <p:nvSpPr>
              <p:cNvPr id="22" name="圆角矩形 25"/>
              <p:cNvSpPr/>
              <p:nvPr/>
            </p:nvSpPr>
            <p:spPr>
              <a:xfrm>
                <a:off x="1961130" y="1350746"/>
                <a:ext cx="1189293" cy="1577911"/>
              </a:xfrm>
              <a:prstGeom prst="roundRect">
                <a:avLst/>
              </a:prstGeom>
              <a:noFill/>
              <a:ln w="158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kern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sp>
          <p:nvSpPr>
            <p:cNvPr id="23" name="圆角矩形 5"/>
            <p:cNvSpPr/>
            <p:nvPr/>
          </p:nvSpPr>
          <p:spPr>
            <a:xfrm>
              <a:off x="1931297" y="2067018"/>
              <a:ext cx="1293822" cy="931720"/>
            </a:xfrm>
            <a:custGeom>
              <a:avLst/>
              <a:gdLst/>
              <a:ahLst/>
              <a:cxnLst/>
              <a:rect l="l" t="t" r="r" b="b"/>
              <a:pathLst>
                <a:path w="1292867" h="936362">
                  <a:moveTo>
                    <a:pt x="0" y="0"/>
                  </a:moveTo>
                  <a:lnTo>
                    <a:pt x="1292867" y="752847"/>
                  </a:lnTo>
                  <a:cubicBezTo>
                    <a:pt x="1277961" y="856795"/>
                    <a:pt x="1188330" y="936362"/>
                    <a:pt x="1080116" y="936362"/>
                  </a:cubicBezTo>
                  <a:lnTo>
                    <a:pt x="216028" y="936362"/>
                  </a:lnTo>
                  <a:cubicBezTo>
                    <a:pt x="96719" y="936362"/>
                    <a:pt x="0" y="839643"/>
                    <a:pt x="0" y="720334"/>
                  </a:cubicBezTo>
                  <a:close/>
                </a:path>
              </a:pathLst>
            </a:custGeom>
            <a:solidFill>
              <a:sysClr val="window" lastClr="FFFFFF">
                <a:alpha val="43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000" b="1" kern="0" dirty="0">
                <a:solidFill>
                  <a:prstClr val="white"/>
                </a:solidFill>
                <a:latin typeface="Cambria Math" panose="02040503050406030204" pitchFamily="18" charset="0"/>
                <a:ea typeface="汉仪综艺体简" panose="02010609000101010101" pitchFamily="49" charset="-122"/>
              </a:endParaRPr>
            </a:p>
          </p:txBody>
        </p:sp>
      </p:grpSp>
      <p:grpSp>
        <p:nvGrpSpPr>
          <p:cNvPr id="60" name="组合 195"/>
          <p:cNvGrpSpPr/>
          <p:nvPr/>
        </p:nvGrpSpPr>
        <p:grpSpPr bwMode="auto">
          <a:xfrm>
            <a:off x="1565306" y="4394238"/>
            <a:ext cx="4141720" cy="584665"/>
            <a:chOff x="1707622" y="1197695"/>
            <a:chExt cx="4045478" cy="656772"/>
          </a:xfrm>
        </p:grpSpPr>
        <p:sp>
          <p:nvSpPr>
            <p:cNvPr id="61" name="圆角矩形 5"/>
            <p:cNvSpPr/>
            <p:nvPr/>
          </p:nvSpPr>
          <p:spPr bwMode="auto">
            <a:xfrm rot="21587233">
              <a:off x="1707622" y="1535259"/>
              <a:ext cx="855938" cy="319208"/>
            </a:xfrm>
            <a:custGeom>
              <a:avLst/>
              <a:gdLst/>
              <a:ahLst/>
              <a:cxnLst/>
              <a:rect l="l" t="t" r="r" b="b"/>
              <a:pathLst>
                <a:path w="1292867" h="936362">
                  <a:moveTo>
                    <a:pt x="0" y="0"/>
                  </a:moveTo>
                  <a:lnTo>
                    <a:pt x="1292867" y="752847"/>
                  </a:lnTo>
                  <a:cubicBezTo>
                    <a:pt x="1277961" y="856795"/>
                    <a:pt x="1188330" y="936362"/>
                    <a:pt x="1080116" y="936362"/>
                  </a:cubicBezTo>
                  <a:lnTo>
                    <a:pt x="216028" y="936362"/>
                  </a:lnTo>
                  <a:cubicBezTo>
                    <a:pt x="96719" y="936362"/>
                    <a:pt x="0" y="839643"/>
                    <a:pt x="0" y="720334"/>
                  </a:cubicBezTo>
                  <a:close/>
                </a:path>
              </a:pathLst>
            </a:custGeom>
            <a:solidFill>
              <a:sysClr val="window" lastClr="FFFFFF">
                <a:alpha val="43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000" b="1" kern="0" dirty="0">
                <a:solidFill>
                  <a:prstClr val="white"/>
                </a:solidFill>
                <a:latin typeface="Cambria Math" panose="02040503050406030204" pitchFamily="18" charset="0"/>
                <a:ea typeface="汉仪综艺体简" panose="02010609000101010101" pitchFamily="49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 bwMode="auto">
            <a:xfrm>
              <a:off x="2810041" y="1570935"/>
              <a:ext cx="2943059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63" name="矩形 35"/>
            <p:cNvSpPr>
              <a:spLocks noChangeArrowheads="1"/>
            </p:cNvSpPr>
            <p:nvPr/>
          </p:nvSpPr>
          <p:spPr bwMode="auto">
            <a:xfrm>
              <a:off x="2752767" y="1197695"/>
              <a:ext cx="1071782" cy="413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数据分析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29"/>
          <p:cNvGrpSpPr/>
          <p:nvPr/>
        </p:nvGrpSpPr>
        <p:grpSpPr bwMode="auto">
          <a:xfrm rot="-12767">
            <a:off x="1554678" y="4398605"/>
            <a:ext cx="1061561" cy="548005"/>
            <a:chOff x="1931297" y="1314359"/>
            <a:chExt cx="1393304" cy="1729192"/>
          </a:xfrm>
        </p:grpSpPr>
        <p:grpSp>
          <p:nvGrpSpPr>
            <p:cNvPr id="65" name="组合 31"/>
            <p:cNvGrpSpPr/>
            <p:nvPr/>
          </p:nvGrpSpPr>
          <p:grpSpPr bwMode="auto">
            <a:xfrm>
              <a:off x="1954425" y="1314359"/>
              <a:ext cx="1370176" cy="1729192"/>
              <a:chOff x="1925509" y="1314359"/>
              <a:chExt cx="1370176" cy="1729192"/>
            </a:xfrm>
          </p:grpSpPr>
          <p:sp>
            <p:nvSpPr>
              <p:cNvPr id="66" name="圆角矩形 24"/>
              <p:cNvSpPr/>
              <p:nvPr/>
            </p:nvSpPr>
            <p:spPr>
              <a:xfrm>
                <a:off x="1925509" y="1314359"/>
                <a:ext cx="1370176" cy="1729192"/>
              </a:xfrm>
              <a:prstGeom prst="roundRect">
                <a:avLst/>
              </a:prstGeom>
              <a:solidFill>
                <a:srgbClr val="2484C6"/>
              </a:solidFill>
              <a:ln w="25400" cap="flat" cmpd="sng" algn="ctr">
                <a:noFill/>
                <a:prstDash val="solid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rPr>
                  <a:t>11.4</a:t>
                </a:r>
                <a:endParaRPr lang="zh-CN" altLang="en-US" sz="32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  <p:sp>
            <p:nvSpPr>
              <p:cNvPr id="67" name="圆角矩形 25"/>
              <p:cNvSpPr/>
              <p:nvPr/>
            </p:nvSpPr>
            <p:spPr>
              <a:xfrm>
                <a:off x="1961130" y="1350746"/>
                <a:ext cx="1189293" cy="1577911"/>
              </a:xfrm>
              <a:prstGeom prst="roundRect">
                <a:avLst/>
              </a:prstGeom>
              <a:noFill/>
              <a:ln w="1587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 kern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sp>
          <p:nvSpPr>
            <p:cNvPr id="68" name="圆角矩形 5"/>
            <p:cNvSpPr/>
            <p:nvPr/>
          </p:nvSpPr>
          <p:spPr>
            <a:xfrm>
              <a:off x="1931297" y="2067018"/>
              <a:ext cx="1293822" cy="931720"/>
            </a:xfrm>
            <a:custGeom>
              <a:avLst/>
              <a:gdLst/>
              <a:ahLst/>
              <a:cxnLst/>
              <a:rect l="l" t="t" r="r" b="b"/>
              <a:pathLst>
                <a:path w="1292867" h="936362">
                  <a:moveTo>
                    <a:pt x="0" y="0"/>
                  </a:moveTo>
                  <a:lnTo>
                    <a:pt x="1292867" y="752847"/>
                  </a:lnTo>
                  <a:cubicBezTo>
                    <a:pt x="1277961" y="856795"/>
                    <a:pt x="1188330" y="936362"/>
                    <a:pt x="1080116" y="936362"/>
                  </a:cubicBezTo>
                  <a:lnTo>
                    <a:pt x="216028" y="936362"/>
                  </a:lnTo>
                  <a:cubicBezTo>
                    <a:pt x="96719" y="936362"/>
                    <a:pt x="0" y="839643"/>
                    <a:pt x="0" y="720334"/>
                  </a:cubicBezTo>
                  <a:close/>
                </a:path>
              </a:pathLst>
            </a:custGeom>
            <a:solidFill>
              <a:sysClr val="window" lastClr="FFFFFF">
                <a:alpha val="43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000" b="1" kern="0" dirty="0">
                <a:solidFill>
                  <a:prstClr val="white"/>
                </a:solidFill>
                <a:latin typeface="Cambria Math" panose="02040503050406030204" pitchFamily="18" charset="0"/>
                <a:ea typeface="汉仪综艺体简" panose="02010609000101010101" pitchFamily="49" charset="-122"/>
              </a:endParaRPr>
            </a:p>
          </p:txBody>
        </p:sp>
      </p:grpSp>
      <p:sp>
        <p:nvSpPr>
          <p:cNvPr id="69" name="TextBox 126">
            <a:hlinkClick r:id="rId1" action="ppaction://hlinksldjump"/>
          </p:cNvPr>
          <p:cNvSpPr txBox="1">
            <a:spLocks noChangeArrowheads="1"/>
          </p:cNvSpPr>
          <p:nvPr/>
        </p:nvSpPr>
        <p:spPr bwMode="auto">
          <a:xfrm>
            <a:off x="2709781" y="3634971"/>
            <a:ext cx="2346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u="sng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☞</a:t>
            </a:r>
            <a:r>
              <a:rPr lang="zh-CN" altLang="en-US" sz="1400" u="sng" dirty="0">
                <a:solidFill>
                  <a:srgbClr val="D9D9D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sldjump"/>
              </a:rPr>
              <a:t>点击查看本小节知识架构</a:t>
            </a:r>
            <a:endParaRPr lang="zh-CN" altLang="en-US" sz="1400" u="sng" dirty="0">
              <a:solidFill>
                <a:srgbClr val="D9D9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11.3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数据处理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本节讲述对数据源的处理,主要包括相关数据类型的转换、去除重复值和缺失值处理三个方面。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11.3.1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数据类型的转换</a:t>
            </a:r>
            <a:endParaRPr lang="en-US" altLang="zh-CN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1402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数据下载完成后,需要将数据转换成分析所需的数据形式,以供数据处理。对于千锋教育就业信息的数据转换,主要是将数据从源数据中抽取出来进行数据类型的转换。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首先,使用 Pandas 读取之前爬取的数据,具体代码如下。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075" y="3234055"/>
            <a:ext cx="5040000" cy="57314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970" y="3879751"/>
            <a:ext cx="9115425" cy="986155"/>
          </a:xfrm>
          <a:prstGeom prst="rect">
            <a:avLst/>
          </a:prstGeom>
        </p:spPr>
        <p:txBody>
          <a:bodyPr wrap="square">
            <a:spAutoFit/>
          </a:bodyPr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 Pandas 读取数据后, data 参数的数据类型为 Series 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然后,将需要的 student 主体信息提取出来,具体代码如下。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5" y="5052060"/>
            <a:ext cx="5040000" cy="291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11.3.1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数据类型的转换</a:t>
            </a:r>
            <a:endParaRPr lang="en-US" altLang="zh-CN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由于源数 据 为 list 类 型,需 要 取 出 数 据 并 通 过 列 表 推 导 式 将 数 据 重 新 整 合 为DataFrame 数据类型,具体代码如下。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710" y="2754630"/>
            <a:ext cx="5040000" cy="291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11.3.2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去除重复值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1402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去除重复值是数据分析中必然会使用的处理手段。去除重复值能够最大程度地降低数据冗余性,为数据分析提供优质的数据源。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首先,需要使用 count ()函数对数据源进行整体数据测量并观察,具体代码如下。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645" y="3035300"/>
            <a:ext cx="5040000" cy="34115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11.3.2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去除重复值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354356"/>
            <a:ext cx="9115425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 count ()函数的计算结果可以看出,数据总数为 876 ,但是 education 、profession 、status 三项中有缺失值。为了避免有重复值,先使用 drop _ duplicates ()将重复值删除,具体代码如下。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355" y="2762250"/>
            <a:ext cx="5040000" cy="3693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11.3.2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去除重复值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986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由于数据量过大,此处只截取部分数据。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数据去重完成后需要处理数据中的缺失值,11.3.3 节将会讲述项目中的缺失值处理。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11.3.3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缺失值处理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1817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缺失值的处理十分重要,如果数据源中存在缺失值,在数据处理过程中程序将会报错,处理后的数据效果将会大打折扣,使数据观察者得出错误结论。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本项目中使用 isnull ()函数与 sum ()函数进行数据统计,通过查看相应结果可以看出数据的缺失数量,具体代码如下。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075" y="3572510"/>
            <a:ext cx="5040000" cy="2274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11.3.3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缺失值处理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通过上述结果可以看出,education 、 profession 、 status 三项数据均有缺失值,缺失数量分别为 15 、 72 、 14 。此 项 目 中 为 了 不 减 少 数 据 量,使 用 filllna ()函 数 填 充 缺 失 值,将education 、 profession 、 status 三项数据缺失值分别填充为“高中”“非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算机专业”“待业”参数,具体代码如下。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570" y="3587750"/>
            <a:ext cx="5040000" cy="11371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11.3.3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缺失值处理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在数据处理完后,需要再次查看,以对比填充数据的结果,保证数据处理完全,具体代码如下。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570" y="2555240"/>
            <a:ext cx="5040000" cy="34115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11.3.3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缺失值处理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通过两次对比发现,数据中缺失值已经被处理完,不需要进行再次处理。至此,数据处理已完成。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ChangeArrowheads="1"/>
          </p:cNvSpPr>
          <p:nvPr/>
        </p:nvSpPr>
        <p:spPr bwMode="auto">
          <a:xfrm>
            <a:off x="1408013" y="165404"/>
            <a:ext cx="4945062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学习目标</a:t>
            </a:r>
            <a:endParaRPr lang="zh-CN" altLang="en-US" sz="32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-396552" y="1795159"/>
          <a:ext cx="6984776" cy="3786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TextBox 130"/>
          <p:cNvSpPr txBox="1"/>
          <p:nvPr/>
        </p:nvSpPr>
        <p:spPr bwMode="auto">
          <a:xfrm rot="18760561">
            <a:off x="3196833" y="2412387"/>
            <a:ext cx="102144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熟悉</a:t>
            </a:r>
            <a:endParaRPr lang="zh-CN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26"/>
          <p:cNvSpPr txBox="1"/>
          <p:nvPr/>
        </p:nvSpPr>
        <p:spPr bwMode="auto">
          <a:xfrm rot="2839439" flipH="1">
            <a:off x="5091485" y="2603446"/>
            <a:ext cx="102144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endParaRPr lang="zh-CN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27"/>
          <p:cNvSpPr txBox="1"/>
          <p:nvPr/>
        </p:nvSpPr>
        <p:spPr bwMode="auto">
          <a:xfrm rot="13580827" flipV="1">
            <a:off x="3210085" y="4331646"/>
            <a:ext cx="102144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endParaRPr lang="zh-CN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26"/>
          <p:cNvSpPr txBox="1"/>
          <p:nvPr/>
        </p:nvSpPr>
        <p:spPr bwMode="auto">
          <a:xfrm rot="18947968" flipH="1">
            <a:off x="5082055" y="4033116"/>
            <a:ext cx="1067741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endParaRPr lang="zh-CN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18"/>
          <p:cNvGrpSpPr/>
          <p:nvPr/>
        </p:nvGrpSpPr>
        <p:grpSpPr bwMode="auto">
          <a:xfrm>
            <a:off x="504865" y="1386273"/>
            <a:ext cx="3020695" cy="1271301"/>
            <a:chOff x="547807" y="2226103"/>
            <a:chExt cx="3019794" cy="1271830"/>
          </a:xfrm>
        </p:grpSpPr>
        <p:sp>
          <p:nvSpPr>
            <p:cNvPr id="9" name="矩形 5"/>
            <p:cNvSpPr>
              <a:spLocks noChangeArrowheads="1"/>
            </p:cNvSpPr>
            <p:nvPr/>
          </p:nvSpPr>
          <p:spPr bwMode="auto">
            <a:xfrm>
              <a:off x="1022011" y="2226103"/>
              <a:ext cx="2545590" cy="1015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marL="457200" indent="-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3600"/>
                </a:lnSpc>
              </a:pPr>
              <a:r>
                <a:rPr lang="zh-CN" altLang="en-US" sz="2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熟悉</a:t>
              </a:r>
              <a:r>
                <a:rPr lang="zh-CN" altLang="en-US" sz="2400" b="1" dirty="0">
                  <a:solidFill>
                    <a:srgbClr val="2383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数据分析的基本流程</a:t>
              </a:r>
              <a:endParaRPr lang="zh-CN" altLang="en-US" sz="2400" b="1" dirty="0">
                <a:solidFill>
                  <a:srgbClr val="2383C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10" name="组合 16"/>
            <p:cNvGrpSpPr/>
            <p:nvPr/>
          </p:nvGrpSpPr>
          <p:grpSpPr bwMode="auto">
            <a:xfrm>
              <a:off x="860198" y="2845720"/>
              <a:ext cx="2178276" cy="652213"/>
              <a:chOff x="860198" y="2352244"/>
              <a:chExt cx="2178276" cy="652213"/>
            </a:xfrm>
          </p:grpSpPr>
          <p:cxnSp>
            <p:nvCxnSpPr>
              <p:cNvPr id="14" name="直接连接符 7"/>
              <p:cNvCxnSpPr>
                <a:cxnSpLocks noChangeShapeType="1"/>
              </p:cNvCxnSpPr>
              <p:nvPr/>
            </p:nvCxnSpPr>
            <p:spPr bwMode="auto">
              <a:xfrm>
                <a:off x="860198" y="2352244"/>
                <a:ext cx="372267" cy="652213"/>
              </a:xfrm>
              <a:prstGeom prst="line">
                <a:avLst/>
              </a:prstGeom>
              <a:noFill/>
              <a:ln w="28575" algn="ctr">
                <a:solidFill>
                  <a:srgbClr val="2383C6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直接连接符 10"/>
              <p:cNvCxnSpPr>
                <a:cxnSpLocks noChangeShapeType="1"/>
              </p:cNvCxnSpPr>
              <p:nvPr/>
            </p:nvCxnSpPr>
            <p:spPr bwMode="auto">
              <a:xfrm>
                <a:off x="1222939" y="3004457"/>
                <a:ext cx="1815535" cy="0"/>
              </a:xfrm>
              <a:prstGeom prst="line">
                <a:avLst/>
              </a:prstGeom>
              <a:noFill/>
              <a:ln w="28575" algn="ctr">
                <a:solidFill>
                  <a:srgbClr val="2383C6"/>
                </a:solidFill>
                <a:rou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1" name="组合 15"/>
            <p:cNvGrpSpPr/>
            <p:nvPr/>
          </p:nvGrpSpPr>
          <p:grpSpPr bwMode="auto">
            <a:xfrm>
              <a:off x="547807" y="2345525"/>
              <a:ext cx="482428" cy="522503"/>
              <a:chOff x="1232465" y="3518931"/>
              <a:chExt cx="482428" cy="522503"/>
            </a:xfrm>
          </p:grpSpPr>
          <p:sp>
            <p:nvSpPr>
              <p:cNvPr id="12" name="椭圆 11"/>
              <p:cNvSpPr/>
              <p:nvPr/>
            </p:nvSpPr>
            <p:spPr bwMode="auto">
              <a:xfrm>
                <a:off x="1232465" y="3558042"/>
                <a:ext cx="474520" cy="474858"/>
              </a:xfrm>
              <a:prstGeom prst="ellipse">
                <a:avLst/>
              </a:prstGeom>
              <a:solidFill>
                <a:srgbClr val="2484C6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13" name="TextBox 94"/>
              <p:cNvSpPr txBox="1"/>
              <p:nvPr/>
            </p:nvSpPr>
            <p:spPr>
              <a:xfrm>
                <a:off x="1295918" y="3518931"/>
                <a:ext cx="418975" cy="522503"/>
              </a:xfrm>
              <a:prstGeom prst="rect">
                <a:avLst/>
              </a:prstGeom>
              <a:noFill/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endParaRPr lang="zh-CN" alt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6" name="组合 17"/>
          <p:cNvGrpSpPr/>
          <p:nvPr/>
        </p:nvGrpSpPr>
        <p:grpSpPr bwMode="auto">
          <a:xfrm>
            <a:off x="681306" y="4708112"/>
            <a:ext cx="2491105" cy="1275079"/>
            <a:chOff x="547807" y="3950799"/>
            <a:chExt cx="2490676" cy="1274340"/>
          </a:xfrm>
        </p:grpSpPr>
        <p:sp>
          <p:nvSpPr>
            <p:cNvPr id="17" name="矩形 21"/>
            <p:cNvSpPr>
              <a:spLocks noChangeArrowheads="1"/>
            </p:cNvSpPr>
            <p:nvPr/>
          </p:nvSpPr>
          <p:spPr bwMode="auto">
            <a:xfrm>
              <a:off x="782082" y="4210997"/>
              <a:ext cx="2256401" cy="1014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marL="457200" indent="-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ts val="3600"/>
                </a:lnSpc>
                <a:buClrTx/>
                <a:buSzTx/>
                <a:buFont typeface="Calibri" panose="020F0502020204030204" pitchFamily="34" charset="0"/>
                <a:buNone/>
              </a:pPr>
              <a:r>
                <a:rPr lang="zh-CN" altLang="en-US" sz="2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掌握</a:t>
              </a:r>
              <a:r>
                <a:rPr lang="zh-CN" altLang="en-US" sz="2400" b="1" dirty="0">
                  <a:solidFill>
                    <a:srgbClr val="2383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项目案例分析</a:t>
              </a:r>
              <a:endParaRPr lang="zh-CN" altLang="en-US" sz="2400" b="1" dirty="0">
                <a:solidFill>
                  <a:srgbClr val="2383C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18" name="组合 26"/>
            <p:cNvGrpSpPr/>
            <p:nvPr/>
          </p:nvGrpSpPr>
          <p:grpSpPr bwMode="auto">
            <a:xfrm rot="10800000" flipH="1">
              <a:off x="860198" y="3950799"/>
              <a:ext cx="2178276" cy="652213"/>
              <a:chOff x="860198" y="2352244"/>
              <a:chExt cx="2178276" cy="652213"/>
            </a:xfrm>
          </p:grpSpPr>
          <p:cxnSp>
            <p:nvCxnSpPr>
              <p:cNvPr id="22" name="直接连接符 27"/>
              <p:cNvCxnSpPr>
                <a:cxnSpLocks noChangeShapeType="1"/>
              </p:cNvCxnSpPr>
              <p:nvPr/>
            </p:nvCxnSpPr>
            <p:spPr bwMode="auto">
              <a:xfrm>
                <a:off x="860198" y="2352244"/>
                <a:ext cx="372267" cy="652213"/>
              </a:xfrm>
              <a:prstGeom prst="line">
                <a:avLst/>
              </a:prstGeom>
              <a:noFill/>
              <a:ln w="28575" algn="ctr">
                <a:solidFill>
                  <a:srgbClr val="2383C6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直接连接符 28"/>
              <p:cNvCxnSpPr>
                <a:cxnSpLocks noChangeShapeType="1"/>
              </p:cNvCxnSpPr>
              <p:nvPr/>
            </p:nvCxnSpPr>
            <p:spPr bwMode="auto">
              <a:xfrm>
                <a:off x="1222939" y="3004457"/>
                <a:ext cx="1815535" cy="0"/>
              </a:xfrm>
              <a:prstGeom prst="line">
                <a:avLst/>
              </a:prstGeom>
              <a:noFill/>
              <a:ln w="28575" algn="ctr">
                <a:solidFill>
                  <a:srgbClr val="2383C6"/>
                </a:solidFill>
                <a:rou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9" name="组合 29"/>
            <p:cNvGrpSpPr/>
            <p:nvPr/>
          </p:nvGrpSpPr>
          <p:grpSpPr bwMode="auto">
            <a:xfrm>
              <a:off x="547807" y="4523744"/>
              <a:ext cx="474580" cy="523571"/>
              <a:chOff x="1232465" y="3525955"/>
              <a:chExt cx="474580" cy="523571"/>
            </a:xfrm>
          </p:grpSpPr>
          <p:sp>
            <p:nvSpPr>
              <p:cNvPr id="20" name="椭圆 19"/>
              <p:cNvSpPr/>
              <p:nvPr/>
            </p:nvSpPr>
            <p:spPr bwMode="auto">
              <a:xfrm>
                <a:off x="1232465" y="3559083"/>
                <a:ext cx="474580" cy="474388"/>
              </a:xfrm>
              <a:prstGeom prst="ellipse">
                <a:avLst/>
              </a:prstGeom>
              <a:solidFill>
                <a:srgbClr val="2383C6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21" name="TextBox 102"/>
              <p:cNvSpPr txBox="1"/>
              <p:nvPr/>
            </p:nvSpPr>
            <p:spPr>
              <a:xfrm>
                <a:off x="1278361" y="3525955"/>
                <a:ext cx="334905" cy="523571"/>
              </a:xfrm>
              <a:prstGeom prst="rect">
                <a:avLst/>
              </a:prstGeom>
              <a:noFill/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</a:t>
                </a:r>
                <a:endParaRPr lang="zh-CN" alt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 bwMode="auto">
          <a:xfrm>
            <a:off x="5041590" y="1385937"/>
            <a:ext cx="3241107" cy="1206178"/>
            <a:chOff x="5455218" y="2003919"/>
            <a:chExt cx="3241107" cy="1206006"/>
          </a:xfrm>
        </p:grpSpPr>
        <p:grpSp>
          <p:nvGrpSpPr>
            <p:cNvPr id="25" name="组合 32"/>
            <p:cNvGrpSpPr/>
            <p:nvPr/>
          </p:nvGrpSpPr>
          <p:grpSpPr bwMode="auto">
            <a:xfrm flipH="1">
              <a:off x="6469063" y="2557463"/>
              <a:ext cx="1962150" cy="652462"/>
              <a:chOff x="860198" y="2352244"/>
              <a:chExt cx="1962354" cy="652213"/>
            </a:xfrm>
          </p:grpSpPr>
          <p:cxnSp>
            <p:nvCxnSpPr>
              <p:cNvPr id="30" name="直接连接符 33"/>
              <p:cNvCxnSpPr>
                <a:cxnSpLocks noChangeShapeType="1"/>
              </p:cNvCxnSpPr>
              <p:nvPr/>
            </p:nvCxnSpPr>
            <p:spPr bwMode="auto">
              <a:xfrm>
                <a:off x="860198" y="2352244"/>
                <a:ext cx="372267" cy="652213"/>
              </a:xfrm>
              <a:prstGeom prst="line">
                <a:avLst/>
              </a:prstGeom>
              <a:noFill/>
              <a:ln w="28575" algn="ctr">
                <a:solidFill>
                  <a:srgbClr val="2383C6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直接连接符 34"/>
              <p:cNvCxnSpPr>
                <a:cxnSpLocks noChangeShapeType="1"/>
              </p:cNvCxnSpPr>
              <p:nvPr/>
            </p:nvCxnSpPr>
            <p:spPr bwMode="auto">
              <a:xfrm>
                <a:off x="1222938" y="3004457"/>
                <a:ext cx="1599614" cy="0"/>
              </a:xfrm>
              <a:prstGeom prst="line">
                <a:avLst/>
              </a:prstGeom>
              <a:noFill/>
              <a:ln w="28575" algn="ctr">
                <a:solidFill>
                  <a:srgbClr val="2484C6"/>
                </a:solidFill>
                <a:rou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6" name="组合 35"/>
            <p:cNvGrpSpPr/>
            <p:nvPr/>
          </p:nvGrpSpPr>
          <p:grpSpPr bwMode="auto">
            <a:xfrm>
              <a:off x="8223250" y="2094756"/>
              <a:ext cx="473075" cy="522212"/>
              <a:chOff x="1232465" y="3514976"/>
              <a:chExt cx="474415" cy="522667"/>
            </a:xfrm>
          </p:grpSpPr>
          <p:sp>
            <p:nvSpPr>
              <p:cNvPr id="28" name="椭圆 27"/>
              <p:cNvSpPr/>
              <p:nvPr/>
            </p:nvSpPr>
            <p:spPr bwMode="auto">
              <a:xfrm>
                <a:off x="1232465" y="3558773"/>
                <a:ext cx="474415" cy="475007"/>
              </a:xfrm>
              <a:prstGeom prst="ellipse">
                <a:avLst/>
              </a:prstGeom>
              <a:solidFill>
                <a:srgbClr val="2484C6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29" name="TextBox 110"/>
              <p:cNvSpPr txBox="1"/>
              <p:nvPr/>
            </p:nvSpPr>
            <p:spPr>
              <a:xfrm>
                <a:off x="1288136" y="3514976"/>
                <a:ext cx="335911" cy="522667"/>
              </a:xfrm>
              <a:prstGeom prst="rect">
                <a:avLst/>
              </a:prstGeom>
              <a:noFill/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lang="zh-CN" alt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矩形 46"/>
            <p:cNvSpPr>
              <a:spLocks noChangeArrowheads="1"/>
            </p:cNvSpPr>
            <p:nvPr/>
          </p:nvSpPr>
          <p:spPr bwMode="auto">
            <a:xfrm>
              <a:off x="5455218" y="2003919"/>
              <a:ext cx="2477770" cy="1014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marL="457200" indent="-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ts val="3600"/>
                </a:lnSpc>
              </a:pPr>
              <a:r>
                <a:rPr lang="zh-CN" altLang="en-US" sz="2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</a:t>
              </a:r>
              <a:r>
                <a:rPr lang="zh-CN" altLang="en-US" sz="2400" b="1" dirty="0">
                  <a:solidFill>
                    <a:srgbClr val="2383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数据处理的基本方法</a:t>
              </a:r>
              <a:endParaRPr lang="zh-CN" altLang="en-US" sz="2400" b="1" dirty="0">
                <a:solidFill>
                  <a:srgbClr val="2383C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5178075" y="4660870"/>
            <a:ext cx="3208087" cy="1322065"/>
            <a:chOff x="5510087" y="4225925"/>
            <a:chExt cx="3208087" cy="1322735"/>
          </a:xfrm>
        </p:grpSpPr>
        <p:grpSp>
          <p:nvGrpSpPr>
            <p:cNvPr id="33" name="组合 38"/>
            <p:cNvGrpSpPr/>
            <p:nvPr/>
          </p:nvGrpSpPr>
          <p:grpSpPr bwMode="auto">
            <a:xfrm rot="10800000">
              <a:off x="6268941" y="4225925"/>
              <a:ext cx="2162272" cy="652465"/>
              <a:chOff x="860198" y="2352242"/>
              <a:chExt cx="2162496" cy="652215"/>
            </a:xfrm>
          </p:grpSpPr>
          <p:cxnSp>
            <p:nvCxnSpPr>
              <p:cNvPr id="38" name="直接连接符 39"/>
              <p:cNvCxnSpPr>
                <a:cxnSpLocks noChangeShapeType="1"/>
              </p:cNvCxnSpPr>
              <p:nvPr/>
            </p:nvCxnSpPr>
            <p:spPr bwMode="auto">
              <a:xfrm>
                <a:off x="860198" y="2352242"/>
                <a:ext cx="372267" cy="652213"/>
              </a:xfrm>
              <a:prstGeom prst="line">
                <a:avLst/>
              </a:prstGeom>
              <a:noFill/>
              <a:ln w="28575" algn="ctr">
                <a:solidFill>
                  <a:srgbClr val="2383C6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直接连接符 40"/>
              <p:cNvCxnSpPr>
                <a:cxnSpLocks noChangeShapeType="1"/>
              </p:cNvCxnSpPr>
              <p:nvPr/>
            </p:nvCxnSpPr>
            <p:spPr bwMode="auto">
              <a:xfrm rot="10800000" flipH="1">
                <a:off x="1222937" y="3004455"/>
                <a:ext cx="1799757" cy="2"/>
              </a:xfrm>
              <a:prstGeom prst="line">
                <a:avLst/>
              </a:prstGeom>
              <a:noFill/>
              <a:ln w="28575" algn="ctr">
                <a:solidFill>
                  <a:srgbClr val="2484C6"/>
                </a:solidFill>
                <a:rou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4" name="组合 41"/>
            <p:cNvGrpSpPr/>
            <p:nvPr/>
          </p:nvGrpSpPr>
          <p:grpSpPr bwMode="auto">
            <a:xfrm flipH="1">
              <a:off x="8245099" y="4779187"/>
              <a:ext cx="473075" cy="524142"/>
              <a:chOff x="1210554" y="3505896"/>
              <a:chExt cx="474415" cy="523486"/>
            </a:xfrm>
          </p:grpSpPr>
          <p:sp>
            <p:nvSpPr>
              <p:cNvPr id="36" name="椭圆 35"/>
              <p:cNvSpPr/>
              <p:nvPr/>
            </p:nvSpPr>
            <p:spPr bwMode="auto">
              <a:xfrm>
                <a:off x="1210554" y="3548703"/>
                <a:ext cx="474415" cy="474310"/>
              </a:xfrm>
              <a:prstGeom prst="ellipse">
                <a:avLst/>
              </a:prstGeom>
              <a:solidFill>
                <a:srgbClr val="2383C6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eaLnBrk="1" hangingPunct="1">
                  <a:buFont typeface="Arial" panose="020B0604020202020204" pitchFamily="34" charset="0"/>
                  <a:buNone/>
                  <a:defRPr/>
                </a:pPr>
                <a:endParaRPr lang="zh-CN" altLang="en-US"/>
              </a:p>
            </p:txBody>
          </p:sp>
          <p:sp>
            <p:nvSpPr>
              <p:cNvPr id="37" name="TextBox 118"/>
              <p:cNvSpPr txBox="1"/>
              <p:nvPr/>
            </p:nvSpPr>
            <p:spPr>
              <a:xfrm>
                <a:off x="1278961" y="3505896"/>
                <a:ext cx="335911" cy="523486"/>
              </a:xfrm>
              <a:prstGeom prst="rect">
                <a:avLst/>
              </a:prstGeom>
              <a:noFill/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  <a:endParaRPr lang="zh-CN" alt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 51"/>
            <p:cNvSpPr>
              <a:spLocks noChangeArrowheads="1"/>
            </p:cNvSpPr>
            <p:nvPr/>
          </p:nvSpPr>
          <p:spPr bwMode="auto">
            <a:xfrm>
              <a:off x="5510087" y="4533416"/>
              <a:ext cx="2559050" cy="1015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marL="457200" indent="-4572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ts val="3600"/>
                </a:lnSpc>
                <a:buFont typeface="Calibri" panose="020F0502020204030204" pitchFamily="34" charset="0"/>
                <a:buNone/>
              </a:pPr>
              <a:r>
                <a:rPr lang="zh-CN" altLang="en-US" sz="2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掌握</a:t>
              </a:r>
              <a:r>
                <a:rPr lang="zh-CN" altLang="en-US" sz="2400" b="1" dirty="0">
                  <a:solidFill>
                    <a:srgbClr val="2383C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常用的图表分析</a:t>
              </a:r>
              <a:endParaRPr lang="zh-CN" altLang="en-US" sz="2400" b="1" dirty="0">
                <a:solidFill>
                  <a:srgbClr val="2383C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6 L -0.08177 -0.0958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97" y="-479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0.08264 -0.086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2" y="-435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6 L 0.07466 0.1032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516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81481E-6 L -0.07708 0.10163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506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/>
      <p:bldP spid="4" grpId="1"/>
      <p:bldP spid="4" grpId="2"/>
      <p:bldP spid="5" grpId="0"/>
      <p:bldP spid="5" grpId="1"/>
      <p:bldP spid="5" grpId="2"/>
      <p:bldP spid="6" grpId="0"/>
      <p:bldP spid="6" grpId="1"/>
      <p:bldP spid="6" grpId="2"/>
      <p:bldP spid="7" grpId="0"/>
      <p:bldP spid="7" grpId="1"/>
      <p:bldP spid="7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11.4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数据分析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3192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 11.2 节与 11.3 节中已经对数据的获取和数据处理做出了基本说明,本节将对数据做最后的分析和可视化处理。本项目分析如 11.1 节中所述,主要从学员的就业城市分布、就业曲线、状态、就业薪资与学历关系方面做基本分析。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1.就业城市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分析就业城市可以使用 Pyecharts 绘制地图,通过观察具体的地区分布可以看出数据的基本,具体步骤如下。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首先,将城市数据提取出来,具体代码如下。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215" y="5017770"/>
            <a:ext cx="5040000" cy="291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11.4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数据分析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然后,需要定义城市数据处理函数,该函数需要将数据处理成如[(城市名,数值),(城市名,数值)]形式。此处使用双层 for循环实现,具体代码如下。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785" y="2637790"/>
            <a:ext cx="5040000" cy="31295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11.4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数据分析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261011"/>
            <a:ext cx="9115425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接着,使用 Pyecharts 绘制学员就业地区分布图,具体代码如下。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785" y="1849120"/>
            <a:ext cx="5040000" cy="4548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11.4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数据分析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2360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上述代码使用 Geo 类的链式调用,配置图形的基本属性。如设置图例的最大值为 240 ,用于调整数据的整体颜色(读者可自行运行代码生成图片)。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2.就业曲线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就业曲线图可以帮助就业老师分析全国校区的就业形势,从而调整就业策略。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首先,提取就业数据的日期,并通过去重操作获得纯净的日期数据值,具体代码如下。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280" y="4142105"/>
            <a:ext cx="5040000" cy="855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11.4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数据分析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243231"/>
            <a:ext cx="911542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然后,将对应日期中的就业人数通过 for 循环统计出来,并生成相应的字典型数据,具体代码如下。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580" y="2165350"/>
            <a:ext cx="5040000" cy="227436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4439821"/>
            <a:ext cx="9115425" cy="506730"/>
          </a:xfrm>
          <a:prstGeom prst="rect">
            <a:avLst/>
          </a:prstGeom>
        </p:spPr>
        <p:txBody>
          <a:bodyPr wrap="square">
            <a:spAutoFit/>
          </a:bodyPr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接着,需要将数据排序,具体代码如下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b="76138"/>
          <a:stretch>
            <a:fillRect/>
          </a:stretch>
        </p:blipFill>
        <p:spPr>
          <a:xfrm>
            <a:off x="830580" y="4946650"/>
            <a:ext cx="5040000" cy="1491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11.4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数据分析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0865" y="1318260"/>
            <a:ext cx="5040000" cy="4739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11.4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数据分析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最后,将整理好的就业数据通过 line ()函数进行可视化处理,具体代码如下。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00" y="2287905"/>
            <a:ext cx="5040000" cy="25563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4986020"/>
            <a:ext cx="8559165" cy="1337945"/>
          </a:xfrm>
          <a:prstGeom prst="rect">
            <a:avLst/>
          </a:prstGeom>
        </p:spPr>
        <p:txBody>
          <a:bodyPr wrap="square">
            <a:spAutoFit/>
          </a:bodyPr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上述代码中,通过 figure ()函数绘制一块宽度为 800px 、高度为 250px 的图形, x 轴为时间轴参数类型,并使用 line ()函数将 a 字典中的数据绘制到图形中。最后将数展示的图片通过 handle 传递给 push _ notebook ()函数处理。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11.4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数据分析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最终生成就业时序图如图所示。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0" y="2519045"/>
            <a:ext cx="5295900" cy="18192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558030"/>
            <a:ext cx="9144635" cy="1753235"/>
          </a:xfrm>
          <a:prstGeom prst="rect">
            <a:avLst/>
          </a:prstGeom>
        </p:spPr>
        <p:txBody>
          <a:bodyPr wrap="square">
            <a:spAutoFit/>
          </a:bodyPr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通过就业趋势走向图可以看出,2019 年 6 月千锋教育的就业走向从月初到月底,整体数据比较平稳,第一周与第三周就业趋势较猛;从总体数据看,每周一至周三就业人数较多,周四至周五就业人数较少。当月中 6 月 3 日就业人数最高,就业人数突破百人。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11.4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数据分析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1881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3.状态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分析学生的状态有利于就业老师对就业数据的整体把控,通过查看学生的状态结构表能够适时地调整招生对象。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首先,将学生的状态信息从数据源中提取并去重,具体代码如下。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280" y="3647440"/>
            <a:ext cx="5040000" cy="29111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4053741"/>
            <a:ext cx="9115425" cy="506730"/>
          </a:xfrm>
          <a:prstGeom prst="rect">
            <a:avLst/>
          </a:prstGeom>
        </p:spPr>
        <p:txBody>
          <a:bodyPr wrap="square">
            <a:spAutoFit/>
          </a:bodyPr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然后,查看提取状态信息,具体代码如下。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" y="4799965"/>
            <a:ext cx="5040000" cy="573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11.4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数据分析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其次,将不同状态的学生进行分类,具体代码如下。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710" y="2263775"/>
            <a:ext cx="5040000" cy="2556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587421"/>
            <a:ext cx="914400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 10 章讲述了数据分析中常用工具的使用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本章旨在巩固读者对前面所学工具的运用</a:t>
            </a: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通过分析实际案例加深理解。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11.4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数据分析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接着,将不同类别的信息提取出来,并使用 count ()对数据进行汇总,具体代码如下。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0" y="2301240"/>
            <a:ext cx="5040000" cy="3793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11.4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数据分析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最后,使用 Pie 类对数据进行绘制,具体代码如下。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645" y="2256155"/>
            <a:ext cx="5040000" cy="3793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11.4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数据分析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上述代码通过 Pie 类创建饼状图对象,最终生成的学生状态分析图如图所示。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68" name="图片 2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3095" y="2459990"/>
            <a:ext cx="5123180" cy="25984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11.4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数据分析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1881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4.就业薪资与学历分析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通过就业薪资和学历的分析可以帮助学校控制生源。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首先,将数据处理成只有学历和薪资的数据表,此处使用 drop ()函数进行删除,具体代码如下。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075" y="3514725"/>
            <a:ext cx="5040000" cy="8551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575" y="4369971"/>
            <a:ext cx="9115425" cy="506730"/>
          </a:xfrm>
          <a:prstGeom prst="rect">
            <a:avLst/>
          </a:prstGeom>
        </p:spPr>
        <p:txBody>
          <a:bodyPr wrap="square">
            <a:spAutoFit/>
          </a:bodyPr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然后,将处理完成的数据通过 violinplot ()绘制成琴型,具体代码如下。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5" y="5005070"/>
            <a:ext cx="5040000" cy="1428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11.4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数据分析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220"/>
            <a:ext cx="4322445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最后,查看绘制的琴型图如图所示。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25072" r="25439" b="-708"/>
          <a:stretch>
            <a:fillRect/>
          </a:stretch>
        </p:blipFill>
        <p:spPr>
          <a:xfrm>
            <a:off x="4521200" y="1634490"/>
            <a:ext cx="4374515" cy="28765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511040"/>
            <a:ext cx="9143365" cy="1337945"/>
          </a:xfrm>
          <a:prstGeom prst="rect">
            <a:avLst/>
          </a:prstGeom>
        </p:spPr>
        <p:txBody>
          <a:bodyPr wrap="square">
            <a:spAutoFit/>
          </a:bodyPr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通过琴型图的数据可以看出,不同学历间的就业薪资也是不同的,2019 年 6 月中的就业数据表明,最高薪资出现在本科学历中,但是最高学历的同学的薪资分布明显优于其他学历的同学。本科生薪资分布集中在 7000 元左右,而专科生更高一些。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本章小结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748790"/>
            <a:ext cx="9143365" cy="1337945"/>
          </a:xfrm>
          <a:prstGeom prst="rect">
            <a:avLst/>
          </a:prstGeom>
        </p:spPr>
        <p:txBody>
          <a:bodyPr wrap="square">
            <a:spAutoFit/>
          </a:bodyPr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本章主要讲述了通过爬虫技术获取数据后,使用数据类型转换、去除重复值、缺失值处理等方法进行数据处理,最后通过图表的形式做出客观的数据分析,最后得出结论。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11.1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项目案例分析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456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本章项目主要分析千锋教育某月学生的就业数据,通过对就业数据的分析得出相关结论,用于推断近期就业形势并对千锋教育课程做出相关反馈。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为了让管理者更好地了解 2019 年 6 月的就业数据,数据分析师将对就业数据中的就业城市分布、就业曲线、状态、就业薪资与学历关系做出基本的数据分析。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1.就业城市分布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就业城市分布是对学生的就业城市分布的相关统计。从城市分布可以看出不同城市的人才需求。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2.就业曲线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就业曲线为该月中每天的就业人数绘制出的就业走势图。通过该图可以推断看出对应的就业规律。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11.1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项目案例分析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277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3.状态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就业学生状态指的是学生在千锋学习时的就业状态。通过对就业状态的分析,企业可以看出不同状态学生的就业形势。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4.就业薪资与学历关系</a:t>
            </a:r>
            <a:endParaRPr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就业薪资与学历关系能够反映不同学历的学生之间的就业差距。企业可以参考该数据对生源适当调整。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11.2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数据获取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本章项目的数据来源于千锋官网的就业信息,通过爬虫技术获取千锋官网的就业数据。千锋教育官网如图所示。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1673" r="11293"/>
          <a:stretch>
            <a:fillRect/>
          </a:stretch>
        </p:blipFill>
        <p:spPr>
          <a:xfrm>
            <a:off x="2313940" y="2934970"/>
            <a:ext cx="4954905" cy="3355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11.2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数据获取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633121"/>
            <a:ext cx="9115425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fontAlgn="base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通过单击“就业喜报”按钮跳转到千锋就业信息页面,具体如图所示。在该界面中分为学科分类就业信息栏(如图所示)和月份分类就业信息栏(如图所示)两大块。本书数据来源于按月划分的信息栏。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0987" r="12070"/>
          <a:stretch>
            <a:fillRect/>
          </a:stretch>
        </p:blipFill>
        <p:spPr>
          <a:xfrm>
            <a:off x="2339340" y="3221990"/>
            <a:ext cx="4060190" cy="2905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ChangeArrowheads="1"/>
          </p:cNvSpPr>
          <p:nvPr/>
        </p:nvSpPr>
        <p:spPr bwMode="auto">
          <a:xfrm>
            <a:off x="1403648" y="178777"/>
            <a:ext cx="5112568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11.2   </a:t>
            </a: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数据获取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1504" r="11468"/>
          <a:stretch>
            <a:fillRect/>
          </a:stretch>
        </p:blipFill>
        <p:spPr>
          <a:xfrm>
            <a:off x="428625" y="2110740"/>
            <a:ext cx="4218305" cy="28568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1288" r="11468"/>
          <a:stretch>
            <a:fillRect/>
          </a:stretch>
        </p:blipFill>
        <p:spPr>
          <a:xfrm>
            <a:off x="4836160" y="2110740"/>
            <a:ext cx="4229735" cy="2856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4278</Words>
  <Application>WPS 演示</Application>
  <PresentationFormat>全屏显示(4:3)</PresentationFormat>
  <Paragraphs>268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61" baseType="lpstr">
      <vt:lpstr>Arial</vt:lpstr>
      <vt:lpstr>宋体</vt:lpstr>
      <vt:lpstr>Wingdings</vt:lpstr>
      <vt:lpstr>微软雅黑</vt:lpstr>
      <vt:lpstr>Cambria Math</vt:lpstr>
      <vt:lpstr>汉仪综艺体简</vt:lpstr>
      <vt:lpstr>Times New Roman</vt:lpstr>
      <vt:lpstr>Calibri</vt:lpstr>
      <vt:lpstr>Arial Unicode MS</vt:lpstr>
      <vt:lpstr>等线</vt:lpstr>
      <vt:lpstr>Gulim</vt:lpstr>
      <vt:lpstr>Arial Black</vt:lpstr>
      <vt:lpstr>等线 Light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work</dc:creator>
  <cp:lastModifiedBy>WPS_1527997699</cp:lastModifiedBy>
  <cp:revision>322</cp:revision>
  <dcterms:created xsi:type="dcterms:W3CDTF">2017-01-05T09:54:00Z</dcterms:created>
  <dcterms:modified xsi:type="dcterms:W3CDTF">2020-11-20T06:25:31Z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